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71" r:id="rId4"/>
    <p:sldId id="276" r:id="rId5"/>
    <p:sldId id="257" r:id="rId6"/>
    <p:sldId id="258" r:id="rId7"/>
    <p:sldId id="274" r:id="rId8"/>
    <p:sldId id="259" r:id="rId9"/>
    <p:sldId id="275" r:id="rId10"/>
    <p:sldId id="261" r:id="rId11"/>
    <p:sldId id="262" r:id="rId12"/>
    <p:sldId id="263" r:id="rId13"/>
    <p:sldId id="264" r:id="rId14"/>
    <p:sldId id="265" r:id="rId15"/>
    <p:sldId id="272" r:id="rId16"/>
    <p:sldId id="266" r:id="rId17"/>
    <p:sldId id="267" r:id="rId18"/>
    <p:sldId id="268" r:id="rId19"/>
    <p:sldId id="269" r:id="rId20"/>
    <p:sldId id="270" r:id="rId21"/>
    <p:sldId id="273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E493CC-0CA5-495D-9908-4EDFFB31B472}" type="doc">
      <dgm:prSet loTypeId="urn:microsoft.com/office/officeart/2005/8/layout/hierarchy2" loCatId="hierarchy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1EE7DE4-870C-4040-9060-96A673907669}">
      <dgm:prSet phldrT="[Text]"/>
      <dgm:spPr/>
      <dgm:t>
        <a:bodyPr/>
        <a:lstStyle/>
        <a:p>
          <a:r>
            <a:rPr lang="en-US" b="1" i="0" baseline="0" dirty="0"/>
            <a:t>Methods</a:t>
          </a:r>
        </a:p>
      </dgm:t>
    </dgm:pt>
    <dgm:pt modelId="{9C2D289B-6A63-4B15-A871-850A2DD50CF8}" type="parTrans" cxnId="{FB4923E4-8D4F-42B9-B1D0-31C38CCA3DE3}">
      <dgm:prSet/>
      <dgm:spPr/>
      <dgm:t>
        <a:bodyPr/>
        <a:lstStyle/>
        <a:p>
          <a:endParaRPr lang="en-US"/>
        </a:p>
      </dgm:t>
    </dgm:pt>
    <dgm:pt modelId="{6BDC5DD8-8E25-4290-B8A9-1CECD11C97F6}" type="sibTrans" cxnId="{FB4923E4-8D4F-42B9-B1D0-31C38CCA3DE3}">
      <dgm:prSet/>
      <dgm:spPr/>
      <dgm:t>
        <a:bodyPr/>
        <a:lstStyle/>
        <a:p>
          <a:endParaRPr lang="en-US"/>
        </a:p>
      </dgm:t>
    </dgm:pt>
    <dgm:pt modelId="{729B7F0E-F3E6-4643-B073-E666B87C2BD5}">
      <dgm:prSet phldrT="[Text]"/>
      <dgm:spPr/>
      <dgm:t>
        <a:bodyPr/>
        <a:lstStyle/>
        <a:p>
          <a:r>
            <a:rPr lang="en-US" b="1" i="0" baseline="0" dirty="0"/>
            <a:t>Correlation-based methods</a:t>
          </a:r>
        </a:p>
      </dgm:t>
    </dgm:pt>
    <dgm:pt modelId="{439B440E-F76C-49FA-9116-EB862E9BE329}" type="parTrans" cxnId="{430351CC-C6F0-48F3-AF40-90BB2E7E8442}">
      <dgm:prSet/>
      <dgm:spPr/>
      <dgm:t>
        <a:bodyPr/>
        <a:lstStyle/>
        <a:p>
          <a:endParaRPr lang="en-US"/>
        </a:p>
      </dgm:t>
    </dgm:pt>
    <dgm:pt modelId="{FFD3034D-283D-4E4F-9590-FE8CA15E52C5}" type="sibTrans" cxnId="{430351CC-C6F0-48F3-AF40-90BB2E7E8442}">
      <dgm:prSet/>
      <dgm:spPr/>
      <dgm:t>
        <a:bodyPr/>
        <a:lstStyle/>
        <a:p>
          <a:endParaRPr lang="en-US"/>
        </a:p>
      </dgm:t>
    </dgm:pt>
    <dgm:pt modelId="{F32B6023-9E36-4E66-9013-8E7388F02B35}">
      <dgm:prSet phldrT="[Text]"/>
      <dgm:spPr/>
      <dgm:t>
        <a:bodyPr/>
        <a:lstStyle/>
        <a:p>
          <a:r>
            <a:rPr lang="en-US" b="1" i="0" baseline="0" dirty="0"/>
            <a:t>Spearman correlation</a:t>
          </a:r>
        </a:p>
      </dgm:t>
    </dgm:pt>
    <dgm:pt modelId="{1C790A28-4E36-4A9A-BEA0-2C8C0F9DCF29}" type="parTrans" cxnId="{C5E417BE-156F-4771-90DC-9ECAF062DFA8}">
      <dgm:prSet/>
      <dgm:spPr/>
      <dgm:t>
        <a:bodyPr/>
        <a:lstStyle/>
        <a:p>
          <a:endParaRPr lang="en-US"/>
        </a:p>
      </dgm:t>
    </dgm:pt>
    <dgm:pt modelId="{A90054FB-11A8-4972-BAD3-5FFF9DFB46D7}" type="sibTrans" cxnId="{C5E417BE-156F-4771-90DC-9ECAF062DFA8}">
      <dgm:prSet/>
      <dgm:spPr/>
      <dgm:t>
        <a:bodyPr/>
        <a:lstStyle/>
        <a:p>
          <a:endParaRPr lang="en-US"/>
        </a:p>
      </dgm:t>
    </dgm:pt>
    <dgm:pt modelId="{48EB9921-A658-40F0-9C4A-354FB533EB6B}">
      <dgm:prSet phldrT="[Text]"/>
      <dgm:spPr/>
      <dgm:t>
        <a:bodyPr/>
        <a:lstStyle/>
        <a:p>
          <a:r>
            <a:rPr lang="en-US" b="1" i="0" baseline="0" dirty="0"/>
            <a:t>Pearson correlation</a:t>
          </a:r>
        </a:p>
      </dgm:t>
    </dgm:pt>
    <dgm:pt modelId="{9655B451-62CA-425E-9617-5FC3553FCFE5}" type="parTrans" cxnId="{153E95BD-0259-422D-A299-7985FF428A50}">
      <dgm:prSet/>
      <dgm:spPr/>
      <dgm:t>
        <a:bodyPr/>
        <a:lstStyle/>
        <a:p>
          <a:endParaRPr lang="en-US"/>
        </a:p>
      </dgm:t>
    </dgm:pt>
    <dgm:pt modelId="{0925388B-4182-43F1-A3AE-2A97EEA38C0C}" type="sibTrans" cxnId="{153E95BD-0259-422D-A299-7985FF428A50}">
      <dgm:prSet/>
      <dgm:spPr/>
      <dgm:t>
        <a:bodyPr/>
        <a:lstStyle/>
        <a:p>
          <a:endParaRPr lang="en-US"/>
        </a:p>
      </dgm:t>
    </dgm:pt>
    <dgm:pt modelId="{A2C12060-2CC3-464D-92B1-239E2EB0CE7E}">
      <dgm:prSet phldrT="[Text]"/>
      <dgm:spPr/>
      <dgm:t>
        <a:bodyPr/>
        <a:lstStyle/>
        <a:p>
          <a:r>
            <a:rPr lang="en-US" b="1" i="0" baseline="0" dirty="0"/>
            <a:t>Conditional dependence methods</a:t>
          </a:r>
        </a:p>
      </dgm:t>
    </dgm:pt>
    <dgm:pt modelId="{2B561C94-75F6-44BE-842C-AAAD5B762FA4}" type="parTrans" cxnId="{D6AA168B-10D1-4C00-8EAF-63A664AEE7A5}">
      <dgm:prSet/>
      <dgm:spPr/>
      <dgm:t>
        <a:bodyPr/>
        <a:lstStyle/>
        <a:p>
          <a:endParaRPr lang="en-US"/>
        </a:p>
      </dgm:t>
    </dgm:pt>
    <dgm:pt modelId="{82CF8FB1-F153-4515-8AE2-47F4A370BCB0}" type="sibTrans" cxnId="{D6AA168B-10D1-4C00-8EAF-63A664AEE7A5}">
      <dgm:prSet/>
      <dgm:spPr/>
      <dgm:t>
        <a:bodyPr/>
        <a:lstStyle/>
        <a:p>
          <a:endParaRPr lang="en-US"/>
        </a:p>
      </dgm:t>
    </dgm:pt>
    <dgm:pt modelId="{FF8BBC4E-9E99-4D17-8D2E-67A5492C7AB6}">
      <dgm:prSet phldrT="[Text]"/>
      <dgm:spPr/>
      <dgm:t>
        <a:bodyPr/>
        <a:lstStyle/>
        <a:p>
          <a:r>
            <a:rPr lang="en-US" b="1" i="0" baseline="0" dirty="0"/>
            <a:t>gCoda</a:t>
          </a:r>
        </a:p>
      </dgm:t>
    </dgm:pt>
    <dgm:pt modelId="{9FF8F15C-2FFB-46BB-A782-38818837D4DE}" type="parTrans" cxnId="{187CAE32-DB68-412C-A563-A6DBB02A8ABC}">
      <dgm:prSet/>
      <dgm:spPr/>
      <dgm:t>
        <a:bodyPr/>
        <a:lstStyle/>
        <a:p>
          <a:endParaRPr lang="en-US"/>
        </a:p>
      </dgm:t>
    </dgm:pt>
    <dgm:pt modelId="{53E6A4F4-C15F-4F4A-9F79-ACE43C944002}" type="sibTrans" cxnId="{187CAE32-DB68-412C-A563-A6DBB02A8ABC}">
      <dgm:prSet/>
      <dgm:spPr/>
      <dgm:t>
        <a:bodyPr/>
        <a:lstStyle/>
        <a:p>
          <a:endParaRPr lang="en-US"/>
        </a:p>
      </dgm:t>
    </dgm:pt>
    <dgm:pt modelId="{87DD9E19-D9E9-4C96-9C23-02799C526694}">
      <dgm:prSet phldrT="[Text]"/>
      <dgm:spPr/>
      <dgm:t>
        <a:bodyPr/>
        <a:lstStyle/>
        <a:p>
          <a:r>
            <a:rPr lang="en-US" b="1" i="0" baseline="0" dirty="0"/>
            <a:t>SparCC</a:t>
          </a:r>
        </a:p>
      </dgm:t>
    </dgm:pt>
    <dgm:pt modelId="{641B3AB4-2CAD-4944-A159-4C1DA18F891A}" type="parTrans" cxnId="{DD373C88-930F-48F7-A322-06E1D20506E8}">
      <dgm:prSet/>
      <dgm:spPr/>
      <dgm:t>
        <a:bodyPr/>
        <a:lstStyle/>
        <a:p>
          <a:endParaRPr lang="en-US"/>
        </a:p>
      </dgm:t>
    </dgm:pt>
    <dgm:pt modelId="{34F8654E-BFEE-4EA3-8C78-2DC76512D04B}" type="sibTrans" cxnId="{DD373C88-930F-48F7-A322-06E1D20506E8}">
      <dgm:prSet/>
      <dgm:spPr/>
      <dgm:t>
        <a:bodyPr/>
        <a:lstStyle/>
        <a:p>
          <a:endParaRPr lang="en-US"/>
        </a:p>
      </dgm:t>
    </dgm:pt>
    <dgm:pt modelId="{DEEDF2C2-85A5-4290-99C6-CD133A6DE707}">
      <dgm:prSet phldrT="[Text]"/>
      <dgm:spPr/>
      <dgm:t>
        <a:bodyPr/>
        <a:lstStyle/>
        <a:p>
          <a:r>
            <a:rPr lang="en-US" b="1" i="0" baseline="0" dirty="0"/>
            <a:t>CCLasso</a:t>
          </a:r>
        </a:p>
      </dgm:t>
    </dgm:pt>
    <dgm:pt modelId="{862EB08F-491A-4421-AC7A-A226D7A2144D}" type="parTrans" cxnId="{1EED9687-3DC7-44D5-9377-BDE4A0E0F907}">
      <dgm:prSet/>
      <dgm:spPr/>
      <dgm:t>
        <a:bodyPr/>
        <a:lstStyle/>
        <a:p>
          <a:endParaRPr lang="en-US"/>
        </a:p>
      </dgm:t>
    </dgm:pt>
    <dgm:pt modelId="{D0AEBB34-0F27-4E34-8C43-A07E7AFBAC89}" type="sibTrans" cxnId="{1EED9687-3DC7-44D5-9377-BDE4A0E0F907}">
      <dgm:prSet/>
      <dgm:spPr/>
      <dgm:t>
        <a:bodyPr/>
        <a:lstStyle/>
        <a:p>
          <a:endParaRPr lang="en-US"/>
        </a:p>
      </dgm:t>
    </dgm:pt>
    <dgm:pt modelId="{BAEE9B13-5A47-4308-BD25-C8D0DE29E657}">
      <dgm:prSet phldrT="[Text]"/>
      <dgm:spPr/>
      <dgm:t>
        <a:bodyPr/>
        <a:lstStyle/>
        <a:p>
          <a:r>
            <a:rPr lang="en-US" b="1" i="0" baseline="0" dirty="0"/>
            <a:t>SPIEC-EASI</a:t>
          </a:r>
        </a:p>
      </dgm:t>
    </dgm:pt>
    <dgm:pt modelId="{15060355-A5F7-44D3-8A75-E0875159F821}" type="parTrans" cxnId="{A0275265-BCF4-4D07-851F-4A4609C60AD0}">
      <dgm:prSet/>
      <dgm:spPr/>
      <dgm:t>
        <a:bodyPr/>
        <a:lstStyle/>
        <a:p>
          <a:endParaRPr lang="en-US"/>
        </a:p>
      </dgm:t>
    </dgm:pt>
    <dgm:pt modelId="{97531850-B8D6-473A-A219-0A30339AD89A}" type="sibTrans" cxnId="{A0275265-BCF4-4D07-851F-4A4609C60AD0}">
      <dgm:prSet/>
      <dgm:spPr/>
      <dgm:t>
        <a:bodyPr/>
        <a:lstStyle/>
        <a:p>
          <a:endParaRPr lang="en-US"/>
        </a:p>
      </dgm:t>
    </dgm:pt>
    <dgm:pt modelId="{D74A64D9-CC0D-4D02-82BA-9B67C8226D7C}">
      <dgm:prSet phldrT="[Text]"/>
      <dgm:spPr/>
      <dgm:t>
        <a:bodyPr/>
        <a:lstStyle/>
        <a:p>
          <a:r>
            <a:rPr lang="en-US" b="1" i="0" baseline="0"/>
            <a:t>SPRING</a:t>
          </a:r>
          <a:endParaRPr lang="en-US" b="1" i="0" baseline="0" dirty="0"/>
        </a:p>
      </dgm:t>
    </dgm:pt>
    <dgm:pt modelId="{65F3E9A6-8127-4AD7-BF82-B7897A876B45}" type="parTrans" cxnId="{34EF1122-3E2F-4779-96F0-06661AB10116}">
      <dgm:prSet/>
      <dgm:spPr/>
      <dgm:t>
        <a:bodyPr/>
        <a:lstStyle/>
        <a:p>
          <a:endParaRPr lang="en-US"/>
        </a:p>
      </dgm:t>
    </dgm:pt>
    <dgm:pt modelId="{37FABEE6-F8EB-4614-8F68-973118DC86F9}" type="sibTrans" cxnId="{34EF1122-3E2F-4779-96F0-06661AB10116}">
      <dgm:prSet/>
      <dgm:spPr/>
      <dgm:t>
        <a:bodyPr/>
        <a:lstStyle/>
        <a:p>
          <a:endParaRPr lang="en-US"/>
        </a:p>
      </dgm:t>
    </dgm:pt>
    <dgm:pt modelId="{83FB2018-4E1C-423C-82EC-B9E6BDEFBE1E}" type="pres">
      <dgm:prSet presAssocID="{97E493CC-0CA5-495D-9908-4EDFFB31B472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7F20A32-3E26-45F6-AAB1-C78AEBF2CFBB}" type="pres">
      <dgm:prSet presAssocID="{51EE7DE4-870C-4040-9060-96A673907669}" presName="root1" presStyleCnt="0"/>
      <dgm:spPr/>
    </dgm:pt>
    <dgm:pt modelId="{9D00A41A-7FA2-4C94-95A3-A25DA7D42031}" type="pres">
      <dgm:prSet presAssocID="{51EE7DE4-870C-4040-9060-96A673907669}" presName="LevelOneTextNode" presStyleLbl="node0" presStyleIdx="0" presStyleCnt="1">
        <dgm:presLayoutVars>
          <dgm:chPref val="3"/>
        </dgm:presLayoutVars>
      </dgm:prSet>
      <dgm:spPr/>
    </dgm:pt>
    <dgm:pt modelId="{81F61D9A-0A3C-41ED-B498-8D3B0AF6F82F}" type="pres">
      <dgm:prSet presAssocID="{51EE7DE4-870C-4040-9060-96A673907669}" presName="level2hierChild" presStyleCnt="0"/>
      <dgm:spPr/>
    </dgm:pt>
    <dgm:pt modelId="{388A210A-58C0-42E2-B5C7-84665446DB84}" type="pres">
      <dgm:prSet presAssocID="{439B440E-F76C-49FA-9116-EB862E9BE329}" presName="conn2-1" presStyleLbl="parChTrans1D2" presStyleIdx="0" presStyleCnt="2"/>
      <dgm:spPr/>
    </dgm:pt>
    <dgm:pt modelId="{59AC7176-9BA8-4DC0-A5FF-88A0F939C2B7}" type="pres">
      <dgm:prSet presAssocID="{439B440E-F76C-49FA-9116-EB862E9BE329}" presName="connTx" presStyleLbl="parChTrans1D2" presStyleIdx="0" presStyleCnt="2"/>
      <dgm:spPr/>
    </dgm:pt>
    <dgm:pt modelId="{423EAF97-9239-4CD6-B1EB-4B59C834F3B8}" type="pres">
      <dgm:prSet presAssocID="{729B7F0E-F3E6-4643-B073-E666B87C2BD5}" presName="root2" presStyleCnt="0"/>
      <dgm:spPr/>
    </dgm:pt>
    <dgm:pt modelId="{4B9A1829-0722-4A4B-8116-2AAC77D9262C}" type="pres">
      <dgm:prSet presAssocID="{729B7F0E-F3E6-4643-B073-E666B87C2BD5}" presName="LevelTwoTextNode" presStyleLbl="node2" presStyleIdx="0" presStyleCnt="2">
        <dgm:presLayoutVars>
          <dgm:chPref val="3"/>
        </dgm:presLayoutVars>
      </dgm:prSet>
      <dgm:spPr/>
    </dgm:pt>
    <dgm:pt modelId="{96F0B126-F571-4E1F-A6AE-245BAF597228}" type="pres">
      <dgm:prSet presAssocID="{729B7F0E-F3E6-4643-B073-E666B87C2BD5}" presName="level3hierChild" presStyleCnt="0"/>
      <dgm:spPr/>
    </dgm:pt>
    <dgm:pt modelId="{5F8C120F-61CB-4E06-AC85-B14468CE9EB8}" type="pres">
      <dgm:prSet presAssocID="{1C790A28-4E36-4A9A-BEA0-2C8C0F9DCF29}" presName="conn2-1" presStyleLbl="parChTrans1D3" presStyleIdx="0" presStyleCnt="7"/>
      <dgm:spPr/>
    </dgm:pt>
    <dgm:pt modelId="{CED1DD02-7439-4B32-8523-688EEEC67952}" type="pres">
      <dgm:prSet presAssocID="{1C790A28-4E36-4A9A-BEA0-2C8C0F9DCF29}" presName="connTx" presStyleLbl="parChTrans1D3" presStyleIdx="0" presStyleCnt="7"/>
      <dgm:spPr/>
    </dgm:pt>
    <dgm:pt modelId="{EEC84F52-CBB9-41E0-A456-5D87848B7FA4}" type="pres">
      <dgm:prSet presAssocID="{F32B6023-9E36-4E66-9013-8E7388F02B35}" presName="root2" presStyleCnt="0"/>
      <dgm:spPr/>
    </dgm:pt>
    <dgm:pt modelId="{1A6F6506-DE90-4098-A0CE-6CC1CCCE0E4F}" type="pres">
      <dgm:prSet presAssocID="{F32B6023-9E36-4E66-9013-8E7388F02B35}" presName="LevelTwoTextNode" presStyleLbl="node3" presStyleIdx="0" presStyleCnt="7" custScaleX="86786" custScaleY="62161">
        <dgm:presLayoutVars>
          <dgm:chPref val="3"/>
        </dgm:presLayoutVars>
      </dgm:prSet>
      <dgm:spPr/>
    </dgm:pt>
    <dgm:pt modelId="{36DD0E74-2966-4893-BF98-C303F9B759EB}" type="pres">
      <dgm:prSet presAssocID="{F32B6023-9E36-4E66-9013-8E7388F02B35}" presName="level3hierChild" presStyleCnt="0"/>
      <dgm:spPr/>
    </dgm:pt>
    <dgm:pt modelId="{0C387AB3-E52C-479F-B842-E30CEEB1D011}" type="pres">
      <dgm:prSet presAssocID="{9655B451-62CA-425E-9617-5FC3553FCFE5}" presName="conn2-1" presStyleLbl="parChTrans1D3" presStyleIdx="1" presStyleCnt="7"/>
      <dgm:spPr/>
    </dgm:pt>
    <dgm:pt modelId="{EA9700BB-6B59-409B-9B87-E5B6172AA715}" type="pres">
      <dgm:prSet presAssocID="{9655B451-62CA-425E-9617-5FC3553FCFE5}" presName="connTx" presStyleLbl="parChTrans1D3" presStyleIdx="1" presStyleCnt="7"/>
      <dgm:spPr/>
    </dgm:pt>
    <dgm:pt modelId="{CF58A1D0-0F59-4052-BCEC-287CC73E436D}" type="pres">
      <dgm:prSet presAssocID="{48EB9921-A658-40F0-9C4A-354FB533EB6B}" presName="root2" presStyleCnt="0"/>
      <dgm:spPr/>
    </dgm:pt>
    <dgm:pt modelId="{401B29ED-D86F-49C0-819B-C53E6142D414}" type="pres">
      <dgm:prSet presAssocID="{48EB9921-A658-40F0-9C4A-354FB533EB6B}" presName="LevelTwoTextNode" presStyleLbl="node3" presStyleIdx="1" presStyleCnt="7" custScaleX="86786" custScaleY="62161">
        <dgm:presLayoutVars>
          <dgm:chPref val="3"/>
        </dgm:presLayoutVars>
      </dgm:prSet>
      <dgm:spPr/>
    </dgm:pt>
    <dgm:pt modelId="{5A16B49A-8140-4F9B-85CA-465FF09D946B}" type="pres">
      <dgm:prSet presAssocID="{48EB9921-A658-40F0-9C4A-354FB533EB6B}" presName="level3hierChild" presStyleCnt="0"/>
      <dgm:spPr/>
    </dgm:pt>
    <dgm:pt modelId="{1FDB6D6B-30EA-41AE-8DE8-C4D061F3EE2D}" type="pres">
      <dgm:prSet presAssocID="{641B3AB4-2CAD-4944-A159-4C1DA18F891A}" presName="conn2-1" presStyleLbl="parChTrans1D3" presStyleIdx="2" presStyleCnt="7"/>
      <dgm:spPr/>
    </dgm:pt>
    <dgm:pt modelId="{8E2E6365-613B-48B8-A9FF-EF9D2868DCC7}" type="pres">
      <dgm:prSet presAssocID="{641B3AB4-2CAD-4944-A159-4C1DA18F891A}" presName="connTx" presStyleLbl="parChTrans1D3" presStyleIdx="2" presStyleCnt="7"/>
      <dgm:spPr/>
    </dgm:pt>
    <dgm:pt modelId="{612B99A8-EF78-4C6E-B71C-F42BA1538DBC}" type="pres">
      <dgm:prSet presAssocID="{87DD9E19-D9E9-4C96-9C23-02799C526694}" presName="root2" presStyleCnt="0"/>
      <dgm:spPr/>
    </dgm:pt>
    <dgm:pt modelId="{028E4232-60F1-47C3-BE6A-62DC72B8FC0F}" type="pres">
      <dgm:prSet presAssocID="{87DD9E19-D9E9-4C96-9C23-02799C526694}" presName="LevelTwoTextNode" presStyleLbl="node3" presStyleIdx="2" presStyleCnt="7" custScaleX="86786" custScaleY="62161">
        <dgm:presLayoutVars>
          <dgm:chPref val="3"/>
        </dgm:presLayoutVars>
      </dgm:prSet>
      <dgm:spPr/>
    </dgm:pt>
    <dgm:pt modelId="{640246C0-7A7B-41FB-955A-9C38D79F4E71}" type="pres">
      <dgm:prSet presAssocID="{87DD9E19-D9E9-4C96-9C23-02799C526694}" presName="level3hierChild" presStyleCnt="0"/>
      <dgm:spPr/>
    </dgm:pt>
    <dgm:pt modelId="{D3B78020-CD38-4557-A52F-0CD2EAFE9188}" type="pres">
      <dgm:prSet presAssocID="{862EB08F-491A-4421-AC7A-A226D7A2144D}" presName="conn2-1" presStyleLbl="parChTrans1D3" presStyleIdx="3" presStyleCnt="7"/>
      <dgm:spPr/>
    </dgm:pt>
    <dgm:pt modelId="{ABE16BF5-094B-4FE0-B716-7EEA8AE99ED6}" type="pres">
      <dgm:prSet presAssocID="{862EB08F-491A-4421-AC7A-A226D7A2144D}" presName="connTx" presStyleLbl="parChTrans1D3" presStyleIdx="3" presStyleCnt="7"/>
      <dgm:spPr/>
    </dgm:pt>
    <dgm:pt modelId="{26154D1E-57AE-482A-BB38-1397DAD02893}" type="pres">
      <dgm:prSet presAssocID="{DEEDF2C2-85A5-4290-99C6-CD133A6DE707}" presName="root2" presStyleCnt="0"/>
      <dgm:spPr/>
    </dgm:pt>
    <dgm:pt modelId="{4390AF29-00FC-467D-8C89-65AEBEE29683}" type="pres">
      <dgm:prSet presAssocID="{DEEDF2C2-85A5-4290-99C6-CD133A6DE707}" presName="LevelTwoTextNode" presStyleLbl="node3" presStyleIdx="3" presStyleCnt="7" custScaleX="85946" custScaleY="63794">
        <dgm:presLayoutVars>
          <dgm:chPref val="3"/>
        </dgm:presLayoutVars>
      </dgm:prSet>
      <dgm:spPr/>
    </dgm:pt>
    <dgm:pt modelId="{F67E4D8C-6ACD-462D-80AF-6318F0246FE7}" type="pres">
      <dgm:prSet presAssocID="{DEEDF2C2-85A5-4290-99C6-CD133A6DE707}" presName="level3hierChild" presStyleCnt="0"/>
      <dgm:spPr/>
    </dgm:pt>
    <dgm:pt modelId="{2521A3B3-8770-4411-870F-58876684C193}" type="pres">
      <dgm:prSet presAssocID="{2B561C94-75F6-44BE-842C-AAAD5B762FA4}" presName="conn2-1" presStyleLbl="parChTrans1D2" presStyleIdx="1" presStyleCnt="2"/>
      <dgm:spPr/>
    </dgm:pt>
    <dgm:pt modelId="{F1F03944-0B74-4DD0-A357-0403A6DDFF44}" type="pres">
      <dgm:prSet presAssocID="{2B561C94-75F6-44BE-842C-AAAD5B762FA4}" presName="connTx" presStyleLbl="parChTrans1D2" presStyleIdx="1" presStyleCnt="2"/>
      <dgm:spPr/>
    </dgm:pt>
    <dgm:pt modelId="{E7C75DAC-1C34-451E-8A6A-88B760847DFD}" type="pres">
      <dgm:prSet presAssocID="{A2C12060-2CC3-464D-92B1-239E2EB0CE7E}" presName="root2" presStyleCnt="0"/>
      <dgm:spPr/>
    </dgm:pt>
    <dgm:pt modelId="{4BBC49AA-2B0F-4EDB-ACA5-ECEBA3BCE0EF}" type="pres">
      <dgm:prSet presAssocID="{A2C12060-2CC3-464D-92B1-239E2EB0CE7E}" presName="LevelTwoTextNode" presStyleLbl="node2" presStyleIdx="1" presStyleCnt="2">
        <dgm:presLayoutVars>
          <dgm:chPref val="3"/>
        </dgm:presLayoutVars>
      </dgm:prSet>
      <dgm:spPr/>
    </dgm:pt>
    <dgm:pt modelId="{DAFD9D62-2D32-49CA-903F-1FAFFBB1806C}" type="pres">
      <dgm:prSet presAssocID="{A2C12060-2CC3-464D-92B1-239E2EB0CE7E}" presName="level3hierChild" presStyleCnt="0"/>
      <dgm:spPr/>
    </dgm:pt>
    <dgm:pt modelId="{07F4A5E2-C7AF-4097-B36B-528849A2D94E}" type="pres">
      <dgm:prSet presAssocID="{9FF8F15C-2FFB-46BB-A782-38818837D4DE}" presName="conn2-1" presStyleLbl="parChTrans1D3" presStyleIdx="4" presStyleCnt="7"/>
      <dgm:spPr/>
    </dgm:pt>
    <dgm:pt modelId="{0F9C6AB7-4E62-4683-A51C-5A02EAC6416C}" type="pres">
      <dgm:prSet presAssocID="{9FF8F15C-2FFB-46BB-A782-38818837D4DE}" presName="connTx" presStyleLbl="parChTrans1D3" presStyleIdx="4" presStyleCnt="7"/>
      <dgm:spPr/>
    </dgm:pt>
    <dgm:pt modelId="{A78C2265-C46D-4ED6-8DAB-E4A6E1CAF473}" type="pres">
      <dgm:prSet presAssocID="{FF8BBC4E-9E99-4D17-8D2E-67A5492C7AB6}" presName="root2" presStyleCnt="0"/>
      <dgm:spPr/>
    </dgm:pt>
    <dgm:pt modelId="{8B156A6F-806F-47D5-BBDF-E86E95A196FF}" type="pres">
      <dgm:prSet presAssocID="{FF8BBC4E-9E99-4D17-8D2E-67A5492C7AB6}" presName="LevelTwoTextNode" presStyleLbl="node3" presStyleIdx="4" presStyleCnt="7" custScaleX="86786" custScaleY="62161">
        <dgm:presLayoutVars>
          <dgm:chPref val="3"/>
        </dgm:presLayoutVars>
      </dgm:prSet>
      <dgm:spPr/>
    </dgm:pt>
    <dgm:pt modelId="{CE68F1CA-F166-4CE0-869C-FBC8CA9941CD}" type="pres">
      <dgm:prSet presAssocID="{FF8BBC4E-9E99-4D17-8D2E-67A5492C7AB6}" presName="level3hierChild" presStyleCnt="0"/>
      <dgm:spPr/>
    </dgm:pt>
    <dgm:pt modelId="{618C9340-C1EC-4920-AB6B-821523A26D85}" type="pres">
      <dgm:prSet presAssocID="{15060355-A5F7-44D3-8A75-E0875159F821}" presName="conn2-1" presStyleLbl="parChTrans1D3" presStyleIdx="5" presStyleCnt="7"/>
      <dgm:spPr/>
    </dgm:pt>
    <dgm:pt modelId="{E5394562-9E21-4694-B334-E70A3F737056}" type="pres">
      <dgm:prSet presAssocID="{15060355-A5F7-44D3-8A75-E0875159F821}" presName="connTx" presStyleLbl="parChTrans1D3" presStyleIdx="5" presStyleCnt="7"/>
      <dgm:spPr/>
    </dgm:pt>
    <dgm:pt modelId="{FEE52E15-1A2A-4926-9548-73D2AA78AEEE}" type="pres">
      <dgm:prSet presAssocID="{BAEE9B13-5A47-4308-BD25-C8D0DE29E657}" presName="root2" presStyleCnt="0"/>
      <dgm:spPr/>
    </dgm:pt>
    <dgm:pt modelId="{94719E33-6D6A-44DF-950D-6D9F098DBE88}" type="pres">
      <dgm:prSet presAssocID="{BAEE9B13-5A47-4308-BD25-C8D0DE29E657}" presName="LevelTwoTextNode" presStyleLbl="node3" presStyleIdx="5" presStyleCnt="7" custScaleX="86786" custScaleY="62161">
        <dgm:presLayoutVars>
          <dgm:chPref val="3"/>
        </dgm:presLayoutVars>
      </dgm:prSet>
      <dgm:spPr/>
    </dgm:pt>
    <dgm:pt modelId="{8356D106-A00F-45B1-8021-D5064B860547}" type="pres">
      <dgm:prSet presAssocID="{BAEE9B13-5A47-4308-BD25-C8D0DE29E657}" presName="level3hierChild" presStyleCnt="0"/>
      <dgm:spPr/>
    </dgm:pt>
    <dgm:pt modelId="{BDAAB613-C817-44F4-8F1C-76C0887D6E01}" type="pres">
      <dgm:prSet presAssocID="{65F3E9A6-8127-4AD7-BF82-B7897A876B45}" presName="conn2-1" presStyleLbl="parChTrans1D3" presStyleIdx="6" presStyleCnt="7"/>
      <dgm:spPr/>
    </dgm:pt>
    <dgm:pt modelId="{D3B74A4F-741D-4A3A-BCEE-5370683F211E}" type="pres">
      <dgm:prSet presAssocID="{65F3E9A6-8127-4AD7-BF82-B7897A876B45}" presName="connTx" presStyleLbl="parChTrans1D3" presStyleIdx="6" presStyleCnt="7"/>
      <dgm:spPr/>
    </dgm:pt>
    <dgm:pt modelId="{E3E6DCC5-F956-45E7-B51A-3C37988D360E}" type="pres">
      <dgm:prSet presAssocID="{D74A64D9-CC0D-4D02-82BA-9B67C8226D7C}" presName="root2" presStyleCnt="0"/>
      <dgm:spPr/>
    </dgm:pt>
    <dgm:pt modelId="{75CD4E42-26A6-4C49-A40C-96F1857C1358}" type="pres">
      <dgm:prSet presAssocID="{D74A64D9-CC0D-4D02-82BA-9B67C8226D7C}" presName="LevelTwoTextNode" presStyleLbl="node3" presStyleIdx="6" presStyleCnt="7" custScaleX="86786" custScaleY="62161">
        <dgm:presLayoutVars>
          <dgm:chPref val="3"/>
        </dgm:presLayoutVars>
      </dgm:prSet>
      <dgm:spPr/>
    </dgm:pt>
    <dgm:pt modelId="{719775E9-0E21-4B25-8C00-3125DA003C69}" type="pres">
      <dgm:prSet presAssocID="{D74A64D9-CC0D-4D02-82BA-9B67C8226D7C}" presName="level3hierChild" presStyleCnt="0"/>
      <dgm:spPr/>
    </dgm:pt>
  </dgm:ptLst>
  <dgm:cxnLst>
    <dgm:cxn modelId="{ECCC2C0C-574A-49FE-BA36-E449C2D6D9F8}" type="presOf" srcId="{87DD9E19-D9E9-4C96-9C23-02799C526694}" destId="{028E4232-60F1-47C3-BE6A-62DC72B8FC0F}" srcOrd="0" destOrd="0" presId="urn:microsoft.com/office/officeart/2005/8/layout/hierarchy2"/>
    <dgm:cxn modelId="{17164413-3A77-479D-9FA3-D014DC44FE1F}" type="presOf" srcId="{BAEE9B13-5A47-4308-BD25-C8D0DE29E657}" destId="{94719E33-6D6A-44DF-950D-6D9F098DBE88}" srcOrd="0" destOrd="0" presId="urn:microsoft.com/office/officeart/2005/8/layout/hierarchy2"/>
    <dgm:cxn modelId="{C6EB3F1F-F2BD-4688-842D-2848B31AA3C5}" type="presOf" srcId="{65F3E9A6-8127-4AD7-BF82-B7897A876B45}" destId="{BDAAB613-C817-44F4-8F1C-76C0887D6E01}" srcOrd="0" destOrd="0" presId="urn:microsoft.com/office/officeart/2005/8/layout/hierarchy2"/>
    <dgm:cxn modelId="{34EF1122-3E2F-4779-96F0-06661AB10116}" srcId="{A2C12060-2CC3-464D-92B1-239E2EB0CE7E}" destId="{D74A64D9-CC0D-4D02-82BA-9B67C8226D7C}" srcOrd="2" destOrd="0" parTransId="{65F3E9A6-8127-4AD7-BF82-B7897A876B45}" sibTransId="{37FABEE6-F8EB-4614-8F68-973118DC86F9}"/>
    <dgm:cxn modelId="{64F26126-B6EF-4DD8-92AB-A4CC51E46336}" type="presOf" srcId="{729B7F0E-F3E6-4643-B073-E666B87C2BD5}" destId="{4B9A1829-0722-4A4B-8116-2AAC77D9262C}" srcOrd="0" destOrd="0" presId="urn:microsoft.com/office/officeart/2005/8/layout/hierarchy2"/>
    <dgm:cxn modelId="{12D6C02D-6AC0-4E70-BAD6-E215F25D77EC}" type="presOf" srcId="{15060355-A5F7-44D3-8A75-E0875159F821}" destId="{E5394562-9E21-4694-B334-E70A3F737056}" srcOrd="1" destOrd="0" presId="urn:microsoft.com/office/officeart/2005/8/layout/hierarchy2"/>
    <dgm:cxn modelId="{B8B95E2F-898C-476D-8164-3FBB43426CFA}" type="presOf" srcId="{9FF8F15C-2FFB-46BB-A782-38818837D4DE}" destId="{07F4A5E2-C7AF-4097-B36B-528849A2D94E}" srcOrd="0" destOrd="0" presId="urn:microsoft.com/office/officeart/2005/8/layout/hierarchy2"/>
    <dgm:cxn modelId="{187CAE32-DB68-412C-A563-A6DBB02A8ABC}" srcId="{A2C12060-2CC3-464D-92B1-239E2EB0CE7E}" destId="{FF8BBC4E-9E99-4D17-8D2E-67A5492C7AB6}" srcOrd="0" destOrd="0" parTransId="{9FF8F15C-2FFB-46BB-A782-38818837D4DE}" sibTransId="{53E6A4F4-C15F-4F4A-9F79-ACE43C944002}"/>
    <dgm:cxn modelId="{5D0E2A36-58E6-4F3A-9151-59DFE5A93A41}" type="presOf" srcId="{862EB08F-491A-4421-AC7A-A226D7A2144D}" destId="{D3B78020-CD38-4557-A52F-0CD2EAFE9188}" srcOrd="0" destOrd="0" presId="urn:microsoft.com/office/officeart/2005/8/layout/hierarchy2"/>
    <dgm:cxn modelId="{5AEBF936-D72E-49E0-B5E9-4583D0915533}" type="presOf" srcId="{DEEDF2C2-85A5-4290-99C6-CD133A6DE707}" destId="{4390AF29-00FC-467D-8C89-65AEBEE29683}" srcOrd="0" destOrd="0" presId="urn:microsoft.com/office/officeart/2005/8/layout/hierarchy2"/>
    <dgm:cxn modelId="{C6AA6A3D-878C-4626-B2FA-B748AF48DF42}" type="presOf" srcId="{D74A64D9-CC0D-4D02-82BA-9B67C8226D7C}" destId="{75CD4E42-26A6-4C49-A40C-96F1857C1358}" srcOrd="0" destOrd="0" presId="urn:microsoft.com/office/officeart/2005/8/layout/hierarchy2"/>
    <dgm:cxn modelId="{EAC0E35F-8815-4B65-86A5-F7F977ED7798}" type="presOf" srcId="{439B440E-F76C-49FA-9116-EB862E9BE329}" destId="{388A210A-58C0-42E2-B5C7-84665446DB84}" srcOrd="0" destOrd="0" presId="urn:microsoft.com/office/officeart/2005/8/layout/hierarchy2"/>
    <dgm:cxn modelId="{B3C23662-EE29-44EB-AB2E-7F1782BD05F9}" type="presOf" srcId="{F32B6023-9E36-4E66-9013-8E7388F02B35}" destId="{1A6F6506-DE90-4098-A0CE-6CC1CCCE0E4F}" srcOrd="0" destOrd="0" presId="urn:microsoft.com/office/officeart/2005/8/layout/hierarchy2"/>
    <dgm:cxn modelId="{69C44E42-3DC6-440A-AC1D-49091AC49711}" type="presOf" srcId="{9655B451-62CA-425E-9617-5FC3553FCFE5}" destId="{EA9700BB-6B59-409B-9B87-E5B6172AA715}" srcOrd="1" destOrd="0" presId="urn:microsoft.com/office/officeart/2005/8/layout/hierarchy2"/>
    <dgm:cxn modelId="{A0275265-BCF4-4D07-851F-4A4609C60AD0}" srcId="{A2C12060-2CC3-464D-92B1-239E2EB0CE7E}" destId="{BAEE9B13-5A47-4308-BD25-C8D0DE29E657}" srcOrd="1" destOrd="0" parTransId="{15060355-A5F7-44D3-8A75-E0875159F821}" sibTransId="{97531850-B8D6-473A-A219-0A30339AD89A}"/>
    <dgm:cxn modelId="{5C945645-6C8A-4A77-9659-5FCAF444BD90}" type="presOf" srcId="{2B561C94-75F6-44BE-842C-AAAD5B762FA4}" destId="{2521A3B3-8770-4411-870F-58876684C193}" srcOrd="0" destOrd="0" presId="urn:microsoft.com/office/officeart/2005/8/layout/hierarchy2"/>
    <dgm:cxn modelId="{637F7C69-CCD3-4ECC-A065-38614365617E}" type="presOf" srcId="{9655B451-62CA-425E-9617-5FC3553FCFE5}" destId="{0C387AB3-E52C-479F-B842-E30CEEB1D011}" srcOrd="0" destOrd="0" presId="urn:microsoft.com/office/officeart/2005/8/layout/hierarchy2"/>
    <dgm:cxn modelId="{6A3A8B4E-F5C4-4A2F-9786-6E065077B72B}" type="presOf" srcId="{439B440E-F76C-49FA-9116-EB862E9BE329}" destId="{59AC7176-9BA8-4DC0-A5FF-88A0F939C2B7}" srcOrd="1" destOrd="0" presId="urn:microsoft.com/office/officeart/2005/8/layout/hierarchy2"/>
    <dgm:cxn modelId="{138F9D4F-B90D-46C5-8992-B47274BEA406}" type="presOf" srcId="{1C790A28-4E36-4A9A-BEA0-2C8C0F9DCF29}" destId="{CED1DD02-7439-4B32-8523-688EEEC67952}" srcOrd="1" destOrd="0" presId="urn:microsoft.com/office/officeart/2005/8/layout/hierarchy2"/>
    <dgm:cxn modelId="{812C9C80-78B6-43B4-AEE2-9E19B6C8CB1D}" type="presOf" srcId="{65F3E9A6-8127-4AD7-BF82-B7897A876B45}" destId="{D3B74A4F-741D-4A3A-BCEE-5370683F211E}" srcOrd="1" destOrd="0" presId="urn:microsoft.com/office/officeart/2005/8/layout/hierarchy2"/>
    <dgm:cxn modelId="{083FB480-9CA2-4C1E-80AB-0B00F844D6DB}" type="presOf" srcId="{A2C12060-2CC3-464D-92B1-239E2EB0CE7E}" destId="{4BBC49AA-2B0F-4EDB-ACA5-ECEBA3BCE0EF}" srcOrd="0" destOrd="0" presId="urn:microsoft.com/office/officeart/2005/8/layout/hierarchy2"/>
    <dgm:cxn modelId="{1EED9687-3DC7-44D5-9377-BDE4A0E0F907}" srcId="{729B7F0E-F3E6-4643-B073-E666B87C2BD5}" destId="{DEEDF2C2-85A5-4290-99C6-CD133A6DE707}" srcOrd="3" destOrd="0" parTransId="{862EB08F-491A-4421-AC7A-A226D7A2144D}" sibTransId="{D0AEBB34-0F27-4E34-8C43-A07E7AFBAC89}"/>
    <dgm:cxn modelId="{DD373C88-930F-48F7-A322-06E1D20506E8}" srcId="{729B7F0E-F3E6-4643-B073-E666B87C2BD5}" destId="{87DD9E19-D9E9-4C96-9C23-02799C526694}" srcOrd="2" destOrd="0" parTransId="{641B3AB4-2CAD-4944-A159-4C1DA18F891A}" sibTransId="{34F8654E-BFEE-4EA3-8C78-2DC76512D04B}"/>
    <dgm:cxn modelId="{D6AA168B-10D1-4C00-8EAF-63A664AEE7A5}" srcId="{51EE7DE4-870C-4040-9060-96A673907669}" destId="{A2C12060-2CC3-464D-92B1-239E2EB0CE7E}" srcOrd="1" destOrd="0" parTransId="{2B561C94-75F6-44BE-842C-AAAD5B762FA4}" sibTransId="{82CF8FB1-F153-4515-8AE2-47F4A370BCB0}"/>
    <dgm:cxn modelId="{70512495-F365-458E-9C8C-F1051765B4FF}" type="presOf" srcId="{15060355-A5F7-44D3-8A75-E0875159F821}" destId="{618C9340-C1EC-4920-AB6B-821523A26D85}" srcOrd="0" destOrd="0" presId="urn:microsoft.com/office/officeart/2005/8/layout/hierarchy2"/>
    <dgm:cxn modelId="{7CBDA0B1-C03C-4FA7-96BE-D527394A2AF4}" type="presOf" srcId="{641B3AB4-2CAD-4944-A159-4C1DA18F891A}" destId="{1FDB6D6B-30EA-41AE-8DE8-C4D061F3EE2D}" srcOrd="0" destOrd="0" presId="urn:microsoft.com/office/officeart/2005/8/layout/hierarchy2"/>
    <dgm:cxn modelId="{057A7AB3-9026-461E-915E-CC4C86E304E3}" type="presOf" srcId="{641B3AB4-2CAD-4944-A159-4C1DA18F891A}" destId="{8E2E6365-613B-48B8-A9FF-EF9D2868DCC7}" srcOrd="1" destOrd="0" presId="urn:microsoft.com/office/officeart/2005/8/layout/hierarchy2"/>
    <dgm:cxn modelId="{153E95BD-0259-422D-A299-7985FF428A50}" srcId="{729B7F0E-F3E6-4643-B073-E666B87C2BD5}" destId="{48EB9921-A658-40F0-9C4A-354FB533EB6B}" srcOrd="1" destOrd="0" parTransId="{9655B451-62CA-425E-9617-5FC3553FCFE5}" sibTransId="{0925388B-4182-43F1-A3AE-2A97EEA38C0C}"/>
    <dgm:cxn modelId="{C5E417BE-156F-4771-90DC-9ECAF062DFA8}" srcId="{729B7F0E-F3E6-4643-B073-E666B87C2BD5}" destId="{F32B6023-9E36-4E66-9013-8E7388F02B35}" srcOrd="0" destOrd="0" parTransId="{1C790A28-4E36-4A9A-BEA0-2C8C0F9DCF29}" sibTransId="{A90054FB-11A8-4972-BAD3-5FFF9DFB46D7}"/>
    <dgm:cxn modelId="{869AF5CA-F4AC-4877-9D60-405235C2D2C9}" type="presOf" srcId="{862EB08F-491A-4421-AC7A-A226D7A2144D}" destId="{ABE16BF5-094B-4FE0-B716-7EEA8AE99ED6}" srcOrd="1" destOrd="0" presId="urn:microsoft.com/office/officeart/2005/8/layout/hierarchy2"/>
    <dgm:cxn modelId="{430351CC-C6F0-48F3-AF40-90BB2E7E8442}" srcId="{51EE7DE4-870C-4040-9060-96A673907669}" destId="{729B7F0E-F3E6-4643-B073-E666B87C2BD5}" srcOrd="0" destOrd="0" parTransId="{439B440E-F76C-49FA-9116-EB862E9BE329}" sibTransId="{FFD3034D-283D-4E4F-9590-FE8CA15E52C5}"/>
    <dgm:cxn modelId="{10E3B6D1-6D77-4EAD-83FD-139EF3A9EC2F}" type="presOf" srcId="{51EE7DE4-870C-4040-9060-96A673907669}" destId="{9D00A41A-7FA2-4C94-95A3-A25DA7D42031}" srcOrd="0" destOrd="0" presId="urn:microsoft.com/office/officeart/2005/8/layout/hierarchy2"/>
    <dgm:cxn modelId="{B94904D2-A837-4B69-86F5-1B7BF08788B1}" type="presOf" srcId="{2B561C94-75F6-44BE-842C-AAAD5B762FA4}" destId="{F1F03944-0B74-4DD0-A357-0403A6DDFF44}" srcOrd="1" destOrd="0" presId="urn:microsoft.com/office/officeart/2005/8/layout/hierarchy2"/>
    <dgm:cxn modelId="{69F2EED8-646A-4101-B033-78421CD48322}" type="presOf" srcId="{48EB9921-A658-40F0-9C4A-354FB533EB6B}" destId="{401B29ED-D86F-49C0-819B-C53E6142D414}" srcOrd="0" destOrd="0" presId="urn:microsoft.com/office/officeart/2005/8/layout/hierarchy2"/>
    <dgm:cxn modelId="{9E4461DF-6A02-4ABD-82F9-AC9E8C28628B}" type="presOf" srcId="{FF8BBC4E-9E99-4D17-8D2E-67A5492C7AB6}" destId="{8B156A6F-806F-47D5-BBDF-E86E95A196FF}" srcOrd="0" destOrd="0" presId="urn:microsoft.com/office/officeart/2005/8/layout/hierarchy2"/>
    <dgm:cxn modelId="{FB4923E4-8D4F-42B9-B1D0-31C38CCA3DE3}" srcId="{97E493CC-0CA5-495D-9908-4EDFFB31B472}" destId="{51EE7DE4-870C-4040-9060-96A673907669}" srcOrd="0" destOrd="0" parTransId="{9C2D289B-6A63-4B15-A871-850A2DD50CF8}" sibTransId="{6BDC5DD8-8E25-4290-B8A9-1CECD11C97F6}"/>
    <dgm:cxn modelId="{83A7A4EB-9C3F-49F6-95DB-9545DA0E0BE4}" type="presOf" srcId="{97E493CC-0CA5-495D-9908-4EDFFB31B472}" destId="{83FB2018-4E1C-423C-82EC-B9E6BDEFBE1E}" srcOrd="0" destOrd="0" presId="urn:microsoft.com/office/officeart/2005/8/layout/hierarchy2"/>
    <dgm:cxn modelId="{DCDD9FFA-FE7C-488E-A9E2-87EB87157501}" type="presOf" srcId="{1C790A28-4E36-4A9A-BEA0-2C8C0F9DCF29}" destId="{5F8C120F-61CB-4E06-AC85-B14468CE9EB8}" srcOrd="0" destOrd="0" presId="urn:microsoft.com/office/officeart/2005/8/layout/hierarchy2"/>
    <dgm:cxn modelId="{0A8BA7FC-6892-427F-AD37-C67BDAAAF494}" type="presOf" srcId="{9FF8F15C-2FFB-46BB-A782-38818837D4DE}" destId="{0F9C6AB7-4E62-4683-A51C-5A02EAC6416C}" srcOrd="1" destOrd="0" presId="urn:microsoft.com/office/officeart/2005/8/layout/hierarchy2"/>
    <dgm:cxn modelId="{8514F6AE-B074-4233-9B75-4C5C1EFA7E06}" type="presParOf" srcId="{83FB2018-4E1C-423C-82EC-B9E6BDEFBE1E}" destId="{97F20A32-3E26-45F6-AAB1-C78AEBF2CFBB}" srcOrd="0" destOrd="0" presId="urn:microsoft.com/office/officeart/2005/8/layout/hierarchy2"/>
    <dgm:cxn modelId="{E42A9058-678B-49B0-B7FD-4F3A750B7A9C}" type="presParOf" srcId="{97F20A32-3E26-45F6-AAB1-C78AEBF2CFBB}" destId="{9D00A41A-7FA2-4C94-95A3-A25DA7D42031}" srcOrd="0" destOrd="0" presId="urn:microsoft.com/office/officeart/2005/8/layout/hierarchy2"/>
    <dgm:cxn modelId="{E8A669A8-16EF-4477-9CD3-96E2D43783B6}" type="presParOf" srcId="{97F20A32-3E26-45F6-AAB1-C78AEBF2CFBB}" destId="{81F61D9A-0A3C-41ED-B498-8D3B0AF6F82F}" srcOrd="1" destOrd="0" presId="urn:microsoft.com/office/officeart/2005/8/layout/hierarchy2"/>
    <dgm:cxn modelId="{795D9C05-5A6E-4FDF-A0A9-38304AAEF77B}" type="presParOf" srcId="{81F61D9A-0A3C-41ED-B498-8D3B0AF6F82F}" destId="{388A210A-58C0-42E2-B5C7-84665446DB84}" srcOrd="0" destOrd="0" presId="urn:microsoft.com/office/officeart/2005/8/layout/hierarchy2"/>
    <dgm:cxn modelId="{343B970B-3A5B-49AB-AAF9-ECFCF124039B}" type="presParOf" srcId="{388A210A-58C0-42E2-B5C7-84665446DB84}" destId="{59AC7176-9BA8-4DC0-A5FF-88A0F939C2B7}" srcOrd="0" destOrd="0" presId="urn:microsoft.com/office/officeart/2005/8/layout/hierarchy2"/>
    <dgm:cxn modelId="{BED32058-44AB-454C-B4F9-C63247C51D32}" type="presParOf" srcId="{81F61D9A-0A3C-41ED-B498-8D3B0AF6F82F}" destId="{423EAF97-9239-4CD6-B1EB-4B59C834F3B8}" srcOrd="1" destOrd="0" presId="urn:microsoft.com/office/officeart/2005/8/layout/hierarchy2"/>
    <dgm:cxn modelId="{802B69EB-F4D8-4615-8D74-D84F62666B91}" type="presParOf" srcId="{423EAF97-9239-4CD6-B1EB-4B59C834F3B8}" destId="{4B9A1829-0722-4A4B-8116-2AAC77D9262C}" srcOrd="0" destOrd="0" presId="urn:microsoft.com/office/officeart/2005/8/layout/hierarchy2"/>
    <dgm:cxn modelId="{926CA186-11DB-4991-B066-D88690A9A2C0}" type="presParOf" srcId="{423EAF97-9239-4CD6-B1EB-4B59C834F3B8}" destId="{96F0B126-F571-4E1F-A6AE-245BAF597228}" srcOrd="1" destOrd="0" presId="urn:microsoft.com/office/officeart/2005/8/layout/hierarchy2"/>
    <dgm:cxn modelId="{1479129E-E033-4F58-9C2D-8A2B2649C58F}" type="presParOf" srcId="{96F0B126-F571-4E1F-A6AE-245BAF597228}" destId="{5F8C120F-61CB-4E06-AC85-B14468CE9EB8}" srcOrd="0" destOrd="0" presId="urn:microsoft.com/office/officeart/2005/8/layout/hierarchy2"/>
    <dgm:cxn modelId="{D72B7902-D21C-4806-A001-CBE2CAA4C61A}" type="presParOf" srcId="{5F8C120F-61CB-4E06-AC85-B14468CE9EB8}" destId="{CED1DD02-7439-4B32-8523-688EEEC67952}" srcOrd="0" destOrd="0" presId="urn:microsoft.com/office/officeart/2005/8/layout/hierarchy2"/>
    <dgm:cxn modelId="{FF9C9C9F-C414-4518-8C10-8BD674A0671A}" type="presParOf" srcId="{96F0B126-F571-4E1F-A6AE-245BAF597228}" destId="{EEC84F52-CBB9-41E0-A456-5D87848B7FA4}" srcOrd="1" destOrd="0" presId="urn:microsoft.com/office/officeart/2005/8/layout/hierarchy2"/>
    <dgm:cxn modelId="{8A082F1D-7D3C-49AB-A7C7-AC1C272EDE8D}" type="presParOf" srcId="{EEC84F52-CBB9-41E0-A456-5D87848B7FA4}" destId="{1A6F6506-DE90-4098-A0CE-6CC1CCCE0E4F}" srcOrd="0" destOrd="0" presId="urn:microsoft.com/office/officeart/2005/8/layout/hierarchy2"/>
    <dgm:cxn modelId="{E06A5F58-61B4-4229-8A56-C529D6790BC3}" type="presParOf" srcId="{EEC84F52-CBB9-41E0-A456-5D87848B7FA4}" destId="{36DD0E74-2966-4893-BF98-C303F9B759EB}" srcOrd="1" destOrd="0" presId="urn:microsoft.com/office/officeart/2005/8/layout/hierarchy2"/>
    <dgm:cxn modelId="{57FA0B3C-B231-4B3E-8E9F-A6583E845DC9}" type="presParOf" srcId="{96F0B126-F571-4E1F-A6AE-245BAF597228}" destId="{0C387AB3-E52C-479F-B842-E30CEEB1D011}" srcOrd="2" destOrd="0" presId="urn:microsoft.com/office/officeart/2005/8/layout/hierarchy2"/>
    <dgm:cxn modelId="{300A3456-5365-47C6-8111-03AB9A8872B2}" type="presParOf" srcId="{0C387AB3-E52C-479F-B842-E30CEEB1D011}" destId="{EA9700BB-6B59-409B-9B87-E5B6172AA715}" srcOrd="0" destOrd="0" presId="urn:microsoft.com/office/officeart/2005/8/layout/hierarchy2"/>
    <dgm:cxn modelId="{275CFC1F-0899-4BBF-A89C-1D735363B955}" type="presParOf" srcId="{96F0B126-F571-4E1F-A6AE-245BAF597228}" destId="{CF58A1D0-0F59-4052-BCEC-287CC73E436D}" srcOrd="3" destOrd="0" presId="urn:microsoft.com/office/officeart/2005/8/layout/hierarchy2"/>
    <dgm:cxn modelId="{8D3F1267-4A6C-49FA-B483-372A82DD896C}" type="presParOf" srcId="{CF58A1D0-0F59-4052-BCEC-287CC73E436D}" destId="{401B29ED-D86F-49C0-819B-C53E6142D414}" srcOrd="0" destOrd="0" presId="urn:microsoft.com/office/officeart/2005/8/layout/hierarchy2"/>
    <dgm:cxn modelId="{394149CF-D2E6-4426-B793-BB939C15E1C9}" type="presParOf" srcId="{CF58A1D0-0F59-4052-BCEC-287CC73E436D}" destId="{5A16B49A-8140-4F9B-85CA-465FF09D946B}" srcOrd="1" destOrd="0" presId="urn:microsoft.com/office/officeart/2005/8/layout/hierarchy2"/>
    <dgm:cxn modelId="{A58CBE0E-8FC1-4B1D-820F-B53F1F12B0FA}" type="presParOf" srcId="{96F0B126-F571-4E1F-A6AE-245BAF597228}" destId="{1FDB6D6B-30EA-41AE-8DE8-C4D061F3EE2D}" srcOrd="4" destOrd="0" presId="urn:microsoft.com/office/officeart/2005/8/layout/hierarchy2"/>
    <dgm:cxn modelId="{54D5CECD-AE54-4C21-A748-8F0E4C374053}" type="presParOf" srcId="{1FDB6D6B-30EA-41AE-8DE8-C4D061F3EE2D}" destId="{8E2E6365-613B-48B8-A9FF-EF9D2868DCC7}" srcOrd="0" destOrd="0" presId="urn:microsoft.com/office/officeart/2005/8/layout/hierarchy2"/>
    <dgm:cxn modelId="{29B225F3-5BEF-41D1-98F4-4A3FFCB5FCA0}" type="presParOf" srcId="{96F0B126-F571-4E1F-A6AE-245BAF597228}" destId="{612B99A8-EF78-4C6E-B71C-F42BA1538DBC}" srcOrd="5" destOrd="0" presId="urn:microsoft.com/office/officeart/2005/8/layout/hierarchy2"/>
    <dgm:cxn modelId="{56655448-2837-4E2D-99A1-436BE01CC07B}" type="presParOf" srcId="{612B99A8-EF78-4C6E-B71C-F42BA1538DBC}" destId="{028E4232-60F1-47C3-BE6A-62DC72B8FC0F}" srcOrd="0" destOrd="0" presId="urn:microsoft.com/office/officeart/2005/8/layout/hierarchy2"/>
    <dgm:cxn modelId="{52843CA0-4D32-4DFB-97A2-8A8617C7511B}" type="presParOf" srcId="{612B99A8-EF78-4C6E-B71C-F42BA1538DBC}" destId="{640246C0-7A7B-41FB-955A-9C38D79F4E71}" srcOrd="1" destOrd="0" presId="urn:microsoft.com/office/officeart/2005/8/layout/hierarchy2"/>
    <dgm:cxn modelId="{14B39BAF-E201-4256-9A45-D2890E62599E}" type="presParOf" srcId="{96F0B126-F571-4E1F-A6AE-245BAF597228}" destId="{D3B78020-CD38-4557-A52F-0CD2EAFE9188}" srcOrd="6" destOrd="0" presId="urn:microsoft.com/office/officeart/2005/8/layout/hierarchy2"/>
    <dgm:cxn modelId="{8ED621CE-634B-45E6-8E10-A614C62C0552}" type="presParOf" srcId="{D3B78020-CD38-4557-A52F-0CD2EAFE9188}" destId="{ABE16BF5-094B-4FE0-B716-7EEA8AE99ED6}" srcOrd="0" destOrd="0" presId="urn:microsoft.com/office/officeart/2005/8/layout/hierarchy2"/>
    <dgm:cxn modelId="{34880916-5C4E-4EDD-9C32-AFBBEEBAF738}" type="presParOf" srcId="{96F0B126-F571-4E1F-A6AE-245BAF597228}" destId="{26154D1E-57AE-482A-BB38-1397DAD02893}" srcOrd="7" destOrd="0" presId="urn:microsoft.com/office/officeart/2005/8/layout/hierarchy2"/>
    <dgm:cxn modelId="{51E8688E-1230-46C2-A341-9E44B317BDB4}" type="presParOf" srcId="{26154D1E-57AE-482A-BB38-1397DAD02893}" destId="{4390AF29-00FC-467D-8C89-65AEBEE29683}" srcOrd="0" destOrd="0" presId="urn:microsoft.com/office/officeart/2005/8/layout/hierarchy2"/>
    <dgm:cxn modelId="{86785CB4-5F1E-4433-95A8-33A8FE116CE9}" type="presParOf" srcId="{26154D1E-57AE-482A-BB38-1397DAD02893}" destId="{F67E4D8C-6ACD-462D-80AF-6318F0246FE7}" srcOrd="1" destOrd="0" presId="urn:microsoft.com/office/officeart/2005/8/layout/hierarchy2"/>
    <dgm:cxn modelId="{E2ADCE5E-79BA-41B6-B93F-7201C0BDA5B0}" type="presParOf" srcId="{81F61D9A-0A3C-41ED-B498-8D3B0AF6F82F}" destId="{2521A3B3-8770-4411-870F-58876684C193}" srcOrd="2" destOrd="0" presId="urn:microsoft.com/office/officeart/2005/8/layout/hierarchy2"/>
    <dgm:cxn modelId="{B04BC70C-E641-42F1-A7E5-8FA4F912A656}" type="presParOf" srcId="{2521A3B3-8770-4411-870F-58876684C193}" destId="{F1F03944-0B74-4DD0-A357-0403A6DDFF44}" srcOrd="0" destOrd="0" presId="urn:microsoft.com/office/officeart/2005/8/layout/hierarchy2"/>
    <dgm:cxn modelId="{9E7E977F-C5C2-4B18-A137-DE7D5A9B23B2}" type="presParOf" srcId="{81F61D9A-0A3C-41ED-B498-8D3B0AF6F82F}" destId="{E7C75DAC-1C34-451E-8A6A-88B760847DFD}" srcOrd="3" destOrd="0" presId="urn:microsoft.com/office/officeart/2005/8/layout/hierarchy2"/>
    <dgm:cxn modelId="{37A1957F-DDF0-4683-92F1-9BF275E53416}" type="presParOf" srcId="{E7C75DAC-1C34-451E-8A6A-88B760847DFD}" destId="{4BBC49AA-2B0F-4EDB-ACA5-ECEBA3BCE0EF}" srcOrd="0" destOrd="0" presId="urn:microsoft.com/office/officeart/2005/8/layout/hierarchy2"/>
    <dgm:cxn modelId="{8D94589E-8B44-4AB2-890C-801CDBFC84B4}" type="presParOf" srcId="{E7C75DAC-1C34-451E-8A6A-88B760847DFD}" destId="{DAFD9D62-2D32-49CA-903F-1FAFFBB1806C}" srcOrd="1" destOrd="0" presId="urn:microsoft.com/office/officeart/2005/8/layout/hierarchy2"/>
    <dgm:cxn modelId="{0C2A805E-0C4A-47C7-A11F-A794DD730DAF}" type="presParOf" srcId="{DAFD9D62-2D32-49CA-903F-1FAFFBB1806C}" destId="{07F4A5E2-C7AF-4097-B36B-528849A2D94E}" srcOrd="0" destOrd="0" presId="urn:microsoft.com/office/officeart/2005/8/layout/hierarchy2"/>
    <dgm:cxn modelId="{E868DD45-9013-4DDB-80E2-FC0916C7A760}" type="presParOf" srcId="{07F4A5E2-C7AF-4097-B36B-528849A2D94E}" destId="{0F9C6AB7-4E62-4683-A51C-5A02EAC6416C}" srcOrd="0" destOrd="0" presId="urn:microsoft.com/office/officeart/2005/8/layout/hierarchy2"/>
    <dgm:cxn modelId="{6B047F09-B33C-431D-8EC3-7E3466F6D05E}" type="presParOf" srcId="{DAFD9D62-2D32-49CA-903F-1FAFFBB1806C}" destId="{A78C2265-C46D-4ED6-8DAB-E4A6E1CAF473}" srcOrd="1" destOrd="0" presId="urn:microsoft.com/office/officeart/2005/8/layout/hierarchy2"/>
    <dgm:cxn modelId="{1A5B3C0B-688F-4D48-A709-9341D5C23088}" type="presParOf" srcId="{A78C2265-C46D-4ED6-8DAB-E4A6E1CAF473}" destId="{8B156A6F-806F-47D5-BBDF-E86E95A196FF}" srcOrd="0" destOrd="0" presId="urn:microsoft.com/office/officeart/2005/8/layout/hierarchy2"/>
    <dgm:cxn modelId="{675FE6C0-8B46-40F3-90A2-615D2BC29A9C}" type="presParOf" srcId="{A78C2265-C46D-4ED6-8DAB-E4A6E1CAF473}" destId="{CE68F1CA-F166-4CE0-869C-FBC8CA9941CD}" srcOrd="1" destOrd="0" presId="urn:microsoft.com/office/officeart/2005/8/layout/hierarchy2"/>
    <dgm:cxn modelId="{8817BF81-1F89-4009-BE5F-64514EC18B5D}" type="presParOf" srcId="{DAFD9D62-2D32-49CA-903F-1FAFFBB1806C}" destId="{618C9340-C1EC-4920-AB6B-821523A26D85}" srcOrd="2" destOrd="0" presId="urn:microsoft.com/office/officeart/2005/8/layout/hierarchy2"/>
    <dgm:cxn modelId="{DAFCE944-9667-45D9-9E1A-E0CC0C457FD7}" type="presParOf" srcId="{618C9340-C1EC-4920-AB6B-821523A26D85}" destId="{E5394562-9E21-4694-B334-E70A3F737056}" srcOrd="0" destOrd="0" presId="urn:microsoft.com/office/officeart/2005/8/layout/hierarchy2"/>
    <dgm:cxn modelId="{E341447E-3B3A-431A-81B1-773FF4C56AAC}" type="presParOf" srcId="{DAFD9D62-2D32-49CA-903F-1FAFFBB1806C}" destId="{FEE52E15-1A2A-4926-9548-73D2AA78AEEE}" srcOrd="3" destOrd="0" presId="urn:microsoft.com/office/officeart/2005/8/layout/hierarchy2"/>
    <dgm:cxn modelId="{E7B40235-D71D-4DD6-9D30-A8A6BAE7684B}" type="presParOf" srcId="{FEE52E15-1A2A-4926-9548-73D2AA78AEEE}" destId="{94719E33-6D6A-44DF-950D-6D9F098DBE88}" srcOrd="0" destOrd="0" presId="urn:microsoft.com/office/officeart/2005/8/layout/hierarchy2"/>
    <dgm:cxn modelId="{A71FE137-56A8-4BD1-9A24-04C729106E69}" type="presParOf" srcId="{FEE52E15-1A2A-4926-9548-73D2AA78AEEE}" destId="{8356D106-A00F-45B1-8021-D5064B860547}" srcOrd="1" destOrd="0" presId="urn:microsoft.com/office/officeart/2005/8/layout/hierarchy2"/>
    <dgm:cxn modelId="{913750FF-2BBB-4249-93DA-19D196C44892}" type="presParOf" srcId="{DAFD9D62-2D32-49CA-903F-1FAFFBB1806C}" destId="{BDAAB613-C817-44F4-8F1C-76C0887D6E01}" srcOrd="4" destOrd="0" presId="urn:microsoft.com/office/officeart/2005/8/layout/hierarchy2"/>
    <dgm:cxn modelId="{B80C6282-E6C3-4943-B405-6FC92B2D25E0}" type="presParOf" srcId="{BDAAB613-C817-44F4-8F1C-76C0887D6E01}" destId="{D3B74A4F-741D-4A3A-BCEE-5370683F211E}" srcOrd="0" destOrd="0" presId="urn:microsoft.com/office/officeart/2005/8/layout/hierarchy2"/>
    <dgm:cxn modelId="{A642089E-D102-4D3E-B185-75DCAE666E7D}" type="presParOf" srcId="{DAFD9D62-2D32-49CA-903F-1FAFFBB1806C}" destId="{E3E6DCC5-F956-45E7-B51A-3C37988D360E}" srcOrd="5" destOrd="0" presId="urn:microsoft.com/office/officeart/2005/8/layout/hierarchy2"/>
    <dgm:cxn modelId="{9AE2BAE3-BAD5-456D-8F7A-01C7A4E92F52}" type="presParOf" srcId="{E3E6DCC5-F956-45E7-B51A-3C37988D360E}" destId="{75CD4E42-26A6-4C49-A40C-96F1857C1358}" srcOrd="0" destOrd="0" presId="urn:microsoft.com/office/officeart/2005/8/layout/hierarchy2"/>
    <dgm:cxn modelId="{EE0B16BC-6C25-4C86-988C-DBB6DFC84527}" type="presParOf" srcId="{E3E6DCC5-F956-45E7-B51A-3C37988D360E}" destId="{719775E9-0E21-4B25-8C00-3125DA003C69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00A41A-7FA2-4C94-95A3-A25DA7D42031}">
      <dsp:nvSpPr>
        <dsp:cNvPr id="0" name=""/>
        <dsp:cNvSpPr/>
      </dsp:nvSpPr>
      <dsp:spPr>
        <a:xfrm>
          <a:off x="304656" y="2086782"/>
          <a:ext cx="1789107" cy="8945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Methods</a:t>
          </a:r>
        </a:p>
      </dsp:txBody>
      <dsp:txXfrm>
        <a:off x="330857" y="2112983"/>
        <a:ext cx="1736705" cy="842151"/>
      </dsp:txXfrm>
    </dsp:sp>
    <dsp:sp modelId="{388A210A-58C0-42E2-B5C7-84665446DB84}">
      <dsp:nvSpPr>
        <dsp:cNvPr id="0" name=""/>
        <dsp:cNvSpPr/>
      </dsp:nvSpPr>
      <dsp:spPr>
        <a:xfrm rot="18034138">
          <a:off x="1748008" y="1911195"/>
          <a:ext cx="1407153" cy="34145"/>
        </a:xfrm>
        <a:custGeom>
          <a:avLst/>
          <a:gdLst/>
          <a:ahLst/>
          <a:cxnLst/>
          <a:rect l="0" t="0" r="0" b="0"/>
          <a:pathLst>
            <a:path>
              <a:moveTo>
                <a:pt x="0" y="17072"/>
              </a:moveTo>
              <a:lnTo>
                <a:pt x="1407153" y="1707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16406" y="1893088"/>
        <a:ext cx="70357" cy="70357"/>
      </dsp:txXfrm>
    </dsp:sp>
    <dsp:sp modelId="{4B9A1829-0722-4A4B-8116-2AAC77D9262C}">
      <dsp:nvSpPr>
        <dsp:cNvPr id="0" name=""/>
        <dsp:cNvSpPr/>
      </dsp:nvSpPr>
      <dsp:spPr>
        <a:xfrm>
          <a:off x="2809406" y="875198"/>
          <a:ext cx="1789107" cy="8945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Correlation-based methods</a:t>
          </a:r>
        </a:p>
      </dsp:txBody>
      <dsp:txXfrm>
        <a:off x="2835607" y="901399"/>
        <a:ext cx="1736705" cy="842151"/>
      </dsp:txXfrm>
    </dsp:sp>
    <dsp:sp modelId="{5F8C120F-61CB-4E06-AC85-B14468CE9EB8}">
      <dsp:nvSpPr>
        <dsp:cNvPr id="0" name=""/>
        <dsp:cNvSpPr/>
      </dsp:nvSpPr>
      <dsp:spPr>
        <a:xfrm rot="18267834">
          <a:off x="4324016" y="784066"/>
          <a:ext cx="1264640" cy="34145"/>
        </a:xfrm>
        <a:custGeom>
          <a:avLst/>
          <a:gdLst/>
          <a:ahLst/>
          <a:cxnLst/>
          <a:rect l="0" t="0" r="0" b="0"/>
          <a:pathLst>
            <a:path>
              <a:moveTo>
                <a:pt x="0" y="17072"/>
              </a:moveTo>
              <a:lnTo>
                <a:pt x="1264640" y="1707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924720" y="769522"/>
        <a:ext cx="63232" cy="63232"/>
      </dsp:txXfrm>
    </dsp:sp>
    <dsp:sp modelId="{1A6F6506-DE90-4098-A0CE-6CC1CCCE0E4F}">
      <dsp:nvSpPr>
        <dsp:cNvPr id="0" name=""/>
        <dsp:cNvSpPr/>
      </dsp:nvSpPr>
      <dsp:spPr>
        <a:xfrm>
          <a:off x="5314157" y="1769"/>
          <a:ext cx="1552695" cy="5560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Spearman correlation</a:t>
          </a:r>
        </a:p>
      </dsp:txBody>
      <dsp:txXfrm>
        <a:off x="5330444" y="18056"/>
        <a:ext cx="1520121" cy="523489"/>
      </dsp:txXfrm>
    </dsp:sp>
    <dsp:sp modelId="{0C387AB3-E52C-479F-B842-E30CEEB1D011}">
      <dsp:nvSpPr>
        <dsp:cNvPr id="0" name=""/>
        <dsp:cNvSpPr/>
      </dsp:nvSpPr>
      <dsp:spPr>
        <a:xfrm rot="20026889">
          <a:off x="4557478" y="1129189"/>
          <a:ext cx="797715" cy="34145"/>
        </a:xfrm>
        <a:custGeom>
          <a:avLst/>
          <a:gdLst/>
          <a:ahLst/>
          <a:cxnLst/>
          <a:rect l="0" t="0" r="0" b="0"/>
          <a:pathLst>
            <a:path>
              <a:moveTo>
                <a:pt x="0" y="17072"/>
              </a:moveTo>
              <a:lnTo>
                <a:pt x="797715" y="1707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936393" y="1126319"/>
        <a:ext cx="39885" cy="39885"/>
      </dsp:txXfrm>
    </dsp:sp>
    <dsp:sp modelId="{401B29ED-D86F-49C0-819B-C53E6142D414}">
      <dsp:nvSpPr>
        <dsp:cNvPr id="0" name=""/>
        <dsp:cNvSpPr/>
      </dsp:nvSpPr>
      <dsp:spPr>
        <a:xfrm>
          <a:off x="5314157" y="692016"/>
          <a:ext cx="1552695" cy="5560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Pearson correlation</a:t>
          </a:r>
        </a:p>
      </dsp:txBody>
      <dsp:txXfrm>
        <a:off x="5330444" y="708303"/>
        <a:ext cx="1520121" cy="523489"/>
      </dsp:txXfrm>
    </dsp:sp>
    <dsp:sp modelId="{1FDB6D6B-30EA-41AE-8DE8-C4D061F3EE2D}">
      <dsp:nvSpPr>
        <dsp:cNvPr id="0" name=""/>
        <dsp:cNvSpPr/>
      </dsp:nvSpPr>
      <dsp:spPr>
        <a:xfrm rot="1516179">
          <a:off x="4560651" y="1474312"/>
          <a:ext cx="791370" cy="34145"/>
        </a:xfrm>
        <a:custGeom>
          <a:avLst/>
          <a:gdLst/>
          <a:ahLst/>
          <a:cxnLst/>
          <a:rect l="0" t="0" r="0" b="0"/>
          <a:pathLst>
            <a:path>
              <a:moveTo>
                <a:pt x="0" y="17072"/>
              </a:moveTo>
              <a:lnTo>
                <a:pt x="791370" y="1707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936552" y="1471601"/>
        <a:ext cx="39568" cy="39568"/>
      </dsp:txXfrm>
    </dsp:sp>
    <dsp:sp modelId="{028E4232-60F1-47C3-BE6A-62DC72B8FC0F}">
      <dsp:nvSpPr>
        <dsp:cNvPr id="0" name=""/>
        <dsp:cNvSpPr/>
      </dsp:nvSpPr>
      <dsp:spPr>
        <a:xfrm>
          <a:off x="5314157" y="1382263"/>
          <a:ext cx="1552695" cy="5560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SparCC</a:t>
          </a:r>
        </a:p>
      </dsp:txBody>
      <dsp:txXfrm>
        <a:off x="5330444" y="1398550"/>
        <a:ext cx="1520121" cy="523489"/>
      </dsp:txXfrm>
    </dsp:sp>
    <dsp:sp modelId="{D3B78020-CD38-4557-A52F-0CD2EAFE9188}">
      <dsp:nvSpPr>
        <dsp:cNvPr id="0" name=""/>
        <dsp:cNvSpPr/>
      </dsp:nvSpPr>
      <dsp:spPr>
        <a:xfrm rot="3320877">
          <a:off x="4327023" y="1823088"/>
          <a:ext cx="1258624" cy="34145"/>
        </a:xfrm>
        <a:custGeom>
          <a:avLst/>
          <a:gdLst/>
          <a:ahLst/>
          <a:cxnLst/>
          <a:rect l="0" t="0" r="0" b="0"/>
          <a:pathLst>
            <a:path>
              <a:moveTo>
                <a:pt x="0" y="17072"/>
              </a:moveTo>
              <a:lnTo>
                <a:pt x="1258624" y="1707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924870" y="1808695"/>
        <a:ext cx="62931" cy="62931"/>
      </dsp:txXfrm>
    </dsp:sp>
    <dsp:sp modelId="{4390AF29-00FC-467D-8C89-65AEBEE29683}">
      <dsp:nvSpPr>
        <dsp:cNvPr id="0" name=""/>
        <dsp:cNvSpPr/>
      </dsp:nvSpPr>
      <dsp:spPr>
        <a:xfrm>
          <a:off x="5314157" y="2072510"/>
          <a:ext cx="1537666" cy="57067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CCLasso</a:t>
          </a:r>
        </a:p>
      </dsp:txBody>
      <dsp:txXfrm>
        <a:off x="5330871" y="2089224"/>
        <a:ext cx="1504238" cy="537243"/>
      </dsp:txXfrm>
    </dsp:sp>
    <dsp:sp modelId="{2521A3B3-8770-4411-870F-58876684C193}">
      <dsp:nvSpPr>
        <dsp:cNvPr id="0" name=""/>
        <dsp:cNvSpPr/>
      </dsp:nvSpPr>
      <dsp:spPr>
        <a:xfrm rot="3565862">
          <a:off x="1748008" y="3122778"/>
          <a:ext cx="1407153" cy="34145"/>
        </a:xfrm>
        <a:custGeom>
          <a:avLst/>
          <a:gdLst/>
          <a:ahLst/>
          <a:cxnLst/>
          <a:rect l="0" t="0" r="0" b="0"/>
          <a:pathLst>
            <a:path>
              <a:moveTo>
                <a:pt x="0" y="17072"/>
              </a:moveTo>
              <a:lnTo>
                <a:pt x="1407153" y="1707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16406" y="3104672"/>
        <a:ext cx="70357" cy="70357"/>
      </dsp:txXfrm>
    </dsp:sp>
    <dsp:sp modelId="{4BBC49AA-2B0F-4EDB-ACA5-ECEBA3BCE0EF}">
      <dsp:nvSpPr>
        <dsp:cNvPr id="0" name=""/>
        <dsp:cNvSpPr/>
      </dsp:nvSpPr>
      <dsp:spPr>
        <a:xfrm>
          <a:off x="2809406" y="3298366"/>
          <a:ext cx="1789107" cy="8945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Conditional dependence methods</a:t>
          </a:r>
        </a:p>
      </dsp:txBody>
      <dsp:txXfrm>
        <a:off x="2835607" y="3324567"/>
        <a:ext cx="1736705" cy="842151"/>
      </dsp:txXfrm>
    </dsp:sp>
    <dsp:sp modelId="{07F4A5E2-C7AF-4097-B36B-528849A2D94E}">
      <dsp:nvSpPr>
        <dsp:cNvPr id="0" name=""/>
        <dsp:cNvSpPr/>
      </dsp:nvSpPr>
      <dsp:spPr>
        <a:xfrm rot="18962094">
          <a:off x="4459198" y="3383447"/>
          <a:ext cx="994276" cy="34145"/>
        </a:xfrm>
        <a:custGeom>
          <a:avLst/>
          <a:gdLst/>
          <a:ahLst/>
          <a:cxnLst/>
          <a:rect l="0" t="0" r="0" b="0"/>
          <a:pathLst>
            <a:path>
              <a:moveTo>
                <a:pt x="0" y="17072"/>
              </a:moveTo>
              <a:lnTo>
                <a:pt x="994276" y="1707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931479" y="3375663"/>
        <a:ext cx="49713" cy="49713"/>
      </dsp:txXfrm>
    </dsp:sp>
    <dsp:sp modelId="{8B156A6F-806F-47D5-BBDF-E86E95A196FF}">
      <dsp:nvSpPr>
        <dsp:cNvPr id="0" name=""/>
        <dsp:cNvSpPr/>
      </dsp:nvSpPr>
      <dsp:spPr>
        <a:xfrm>
          <a:off x="5314157" y="2777364"/>
          <a:ext cx="1552695" cy="5560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gCoda</a:t>
          </a:r>
        </a:p>
      </dsp:txBody>
      <dsp:txXfrm>
        <a:off x="5330444" y="2793651"/>
        <a:ext cx="1520121" cy="523489"/>
      </dsp:txXfrm>
    </dsp:sp>
    <dsp:sp modelId="{618C9340-C1EC-4920-AB6B-821523A26D85}">
      <dsp:nvSpPr>
        <dsp:cNvPr id="0" name=""/>
        <dsp:cNvSpPr/>
      </dsp:nvSpPr>
      <dsp:spPr>
        <a:xfrm>
          <a:off x="4598514" y="3728570"/>
          <a:ext cx="715643" cy="34145"/>
        </a:xfrm>
        <a:custGeom>
          <a:avLst/>
          <a:gdLst/>
          <a:ahLst/>
          <a:cxnLst/>
          <a:rect l="0" t="0" r="0" b="0"/>
          <a:pathLst>
            <a:path>
              <a:moveTo>
                <a:pt x="0" y="17072"/>
              </a:moveTo>
              <a:lnTo>
                <a:pt x="715643" y="1707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938445" y="3727752"/>
        <a:ext cx="35782" cy="35782"/>
      </dsp:txXfrm>
    </dsp:sp>
    <dsp:sp modelId="{94719E33-6D6A-44DF-950D-6D9F098DBE88}">
      <dsp:nvSpPr>
        <dsp:cNvPr id="0" name=""/>
        <dsp:cNvSpPr/>
      </dsp:nvSpPr>
      <dsp:spPr>
        <a:xfrm>
          <a:off x="5314157" y="3467611"/>
          <a:ext cx="1552695" cy="5560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SPIEC-EASI</a:t>
          </a:r>
        </a:p>
      </dsp:txBody>
      <dsp:txXfrm>
        <a:off x="5330444" y="3483898"/>
        <a:ext cx="1520121" cy="523489"/>
      </dsp:txXfrm>
    </dsp:sp>
    <dsp:sp modelId="{BDAAB613-C817-44F4-8F1C-76C0887D6E01}">
      <dsp:nvSpPr>
        <dsp:cNvPr id="0" name=""/>
        <dsp:cNvSpPr/>
      </dsp:nvSpPr>
      <dsp:spPr>
        <a:xfrm rot="2637906">
          <a:off x="4459198" y="4073694"/>
          <a:ext cx="994276" cy="34145"/>
        </a:xfrm>
        <a:custGeom>
          <a:avLst/>
          <a:gdLst/>
          <a:ahLst/>
          <a:cxnLst/>
          <a:rect l="0" t="0" r="0" b="0"/>
          <a:pathLst>
            <a:path>
              <a:moveTo>
                <a:pt x="0" y="17072"/>
              </a:moveTo>
              <a:lnTo>
                <a:pt x="994276" y="1707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931479" y="4065909"/>
        <a:ext cx="49713" cy="49713"/>
      </dsp:txXfrm>
    </dsp:sp>
    <dsp:sp modelId="{75CD4E42-26A6-4C49-A40C-96F1857C1358}">
      <dsp:nvSpPr>
        <dsp:cNvPr id="0" name=""/>
        <dsp:cNvSpPr/>
      </dsp:nvSpPr>
      <dsp:spPr>
        <a:xfrm>
          <a:off x="5314157" y="4157858"/>
          <a:ext cx="1552695" cy="5560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SPRING</a:t>
          </a:r>
          <a:endParaRPr lang="en-US" sz="1700" b="1" i="0" kern="1200" baseline="0" dirty="0"/>
        </a:p>
      </dsp:txBody>
      <dsp:txXfrm>
        <a:off x="5330444" y="4174145"/>
        <a:ext cx="1520121" cy="5234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828DB-2255-4D4F-B16C-68DD8F2A38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EE7A8F-F474-421F-9399-3C23973BCA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4DF25-7375-4219-9538-6CC9CA810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A41D6-984D-440F-89C8-A83D566E18AE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7836F3-88DB-4E8D-AF79-EC9AFEA58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F8A567-046F-400D-BFAD-E89EFDB52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1A2C-5E55-44C7-839C-D66C1963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503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03197-D9D8-4B8B-824A-956283CFE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39463A-C20C-4D06-855A-E9CA52F079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5E853-6DF6-4C38-8589-5C09B82A9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A41D6-984D-440F-89C8-A83D566E18AE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025797-0AF1-4342-916A-48F2D041A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CB4247-FADC-4E16-989E-24591CE7F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1A2C-5E55-44C7-839C-D66C1963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558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7A54D0-C9D3-4A6D-99B6-EE924F7AB8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69CC04-6E25-4537-949C-843AB8AB72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D91D52-508F-4819-B5AD-0234ACF04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A41D6-984D-440F-89C8-A83D566E18AE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4CA65-3E41-4C74-B702-481490237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1810F-87EB-4372-8837-2F5DA8633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1A2C-5E55-44C7-839C-D66C1963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837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C5945-6D00-453F-BA5B-024836A82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748AB-25D8-4002-9371-4D20F9E94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74D5B-BED1-4386-AA84-12C7FB1A1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A41D6-984D-440F-89C8-A83D566E18AE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FD0E17-476D-4320-86C8-CFC484432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63EAE1-62B3-44DB-8C78-BE7843430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1A2C-5E55-44C7-839C-D66C1963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109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1D4D4-0E91-447B-B178-6D18DA52B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2E6742-CF64-4E21-8FE2-3C325213F9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242F81-1475-4681-A2E4-FCBA01204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A41D6-984D-440F-89C8-A83D566E18AE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099AC-C8E0-49E2-805E-61393CA60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BD43CA-6D59-47C5-82C7-401919F4A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1A2C-5E55-44C7-839C-D66C1963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490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DBD9A-E2A0-4726-B802-E755DB722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A1EDC-6FF2-49F3-8065-B189514504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269940-310C-4445-BC86-43592CE784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EEC2F4-489F-4E07-823F-3E74BC158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A41D6-984D-440F-89C8-A83D566E18AE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ABC605-7E9A-46D9-A12A-0C1A0A673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45D89D-ADC9-464C-BCD3-194706F5C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1A2C-5E55-44C7-839C-D66C1963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02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F5BA0-0903-4095-9E19-6804519DA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92278D-8CC0-418E-A032-115EF20B8E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0AC709-EDC1-4746-91A5-60D13C5B8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540133-B373-4CE4-BF2A-2B382317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11B6C8-5668-4E60-BC98-FAD0185244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6DBFE2-3E83-4EB5-B53C-07BAE823D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A41D6-984D-440F-89C8-A83D566E18AE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5A0219-E4E2-4C7F-9717-E0CC15EAB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B139A1-D838-4195-8342-D43893DAF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1A2C-5E55-44C7-839C-D66C1963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644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84822-2A9F-490D-9E9D-73A5071A9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E4B354-F1CA-4FE0-9143-C326B300E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A41D6-984D-440F-89C8-A83D566E18AE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5CF9A8-F53E-424B-9600-AFA999F8F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61F3A7-BAD3-405B-9A45-E470B483B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1A2C-5E55-44C7-839C-D66C1963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713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38C6A2-96DD-40D2-81F9-6472785D7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A41D6-984D-440F-89C8-A83D566E18AE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053574-DFAD-4DF7-BE35-86B787D5D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98A85B-580D-432E-9C78-7C02F3128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1A2C-5E55-44C7-839C-D66C1963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143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36CC5-70B2-47B8-A721-4B2C30A98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4CD53-E539-4391-9B77-C9F7F5F61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DB3EE9-FBBE-4126-86CB-E4E76AC66C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F8D8A5-A3B3-4373-ACAC-46DF90BF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A41D6-984D-440F-89C8-A83D566E18AE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307FB4-18AC-4F00-B657-D4A30D46E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EF8DDE-824B-4770-BB04-9C71D352E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1A2C-5E55-44C7-839C-D66C1963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791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A5F44-BD37-40CB-8F34-0C1E86D9B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1651C0-28FC-4A96-BC7C-958574FF18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6F3B88-9569-4F23-A2F8-7D4829F32B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01F56-AC90-470B-97C0-7A8623405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A41D6-984D-440F-89C8-A83D566E18AE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8B4C7-41E9-4FDA-9985-21F52919A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9B2535-67AF-4DB8-B9C7-001543E9B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1A2C-5E55-44C7-839C-D66C1963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127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D08B0D-68DA-4675-A54B-38B7B2D64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6028F9-7248-4050-BA2D-284F05ACFE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93BBF-BFB8-4A56-879A-2B6D03746D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A41D6-984D-440F-89C8-A83D566E18AE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ABB85-0D9F-444C-B4A6-5E7AD0603C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1D5CD-678F-46CC-B5A0-4FE388B96C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951A2C-5E55-44C7-839C-D66C1963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720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view-image.php?image=91737&amp;picture=herd-of-cows-pasture-fence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agriculture-animal-blue-sky-breakfast-533307/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A28D6C7-F7B1-40E4-B429-D6AEBDAFCA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357463" cy="823830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6F36AB1-EDFC-4C0A-8BE8-F8EE3025C0CC}"/>
              </a:ext>
            </a:extLst>
          </p:cNvPr>
          <p:cNvSpPr/>
          <p:nvPr/>
        </p:nvSpPr>
        <p:spPr>
          <a:xfrm>
            <a:off x="-235132" y="-165463"/>
            <a:ext cx="12827726" cy="856923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3F1F68-0EC9-4B75-8109-F5C923DA1D6F}"/>
              </a:ext>
            </a:extLst>
          </p:cNvPr>
          <p:cNvSpPr txBox="1"/>
          <p:nvPr/>
        </p:nvSpPr>
        <p:spPr>
          <a:xfrm>
            <a:off x="736963" y="457199"/>
            <a:ext cx="107180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Studying the Microbial Community Interactions of Sri Lankan Milk Microbiota For Different Cattle Breeds and Lactation Phases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DAEB42-407F-44A4-80FB-836A6F8938DB}"/>
              </a:ext>
            </a:extLst>
          </p:cNvPr>
          <p:cNvSpPr txBox="1"/>
          <p:nvPr/>
        </p:nvSpPr>
        <p:spPr>
          <a:xfrm>
            <a:off x="7181306" y="5402501"/>
            <a:ext cx="501069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Name: M.A. Udara</a:t>
            </a:r>
          </a:p>
          <a:p>
            <a:r>
              <a:rPr lang="en-US" sz="2500" dirty="0">
                <a:solidFill>
                  <a:schemeClr val="bg1"/>
                </a:solidFill>
              </a:rPr>
              <a:t>Email : 2018s16765@stu.cmb.ac.lk</a:t>
            </a:r>
          </a:p>
          <a:p>
            <a:r>
              <a:rPr lang="en-US" sz="2500" dirty="0">
                <a:solidFill>
                  <a:schemeClr val="bg1"/>
                </a:solidFill>
              </a:rPr>
              <a:t>Degree: Bioinformatics Hons.</a:t>
            </a:r>
          </a:p>
        </p:txBody>
      </p:sp>
    </p:spTree>
    <p:extLst>
      <p:ext uri="{BB962C8B-B14F-4D97-AF65-F5344CB8AC3E}">
        <p14:creationId xmlns:p14="http://schemas.microsoft.com/office/powerpoint/2010/main" val="83214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1F178D-3AB8-4510-ADB3-C31FD1FF2FD6}"/>
              </a:ext>
            </a:extLst>
          </p:cNvPr>
          <p:cNvSpPr txBox="1"/>
          <p:nvPr/>
        </p:nvSpPr>
        <p:spPr>
          <a:xfrm>
            <a:off x="483326" y="431074"/>
            <a:ext cx="3905794" cy="70788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Results: </a:t>
            </a:r>
            <a:r>
              <a:rPr lang="en-US" sz="4000" b="1" dirty="0" err="1"/>
              <a:t>SparCC</a:t>
            </a:r>
            <a:endParaRPr lang="en-US" sz="40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B3FA09-DE3C-4723-941B-95EF021EE2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25" r="12144"/>
          <a:stretch/>
        </p:blipFill>
        <p:spPr>
          <a:xfrm>
            <a:off x="117566" y="2205588"/>
            <a:ext cx="6430565" cy="39488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414998F-97F2-4D88-A3AC-986034BC98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92" r="22678"/>
          <a:stretch/>
        </p:blipFill>
        <p:spPr>
          <a:xfrm>
            <a:off x="6383035" y="2205588"/>
            <a:ext cx="5547708" cy="39488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8435667-C260-42D4-B081-F5B72E08EF59}"/>
              </a:ext>
            </a:extLst>
          </p:cNvPr>
          <p:cNvSpPr txBox="1"/>
          <p:nvPr/>
        </p:nvSpPr>
        <p:spPr>
          <a:xfrm>
            <a:off x="483326" y="1353016"/>
            <a:ext cx="20421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1. Early Phase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F45724-8E9E-486D-91C3-1F96E05992F5}"/>
              </a:ext>
            </a:extLst>
          </p:cNvPr>
          <p:cNvSpPr txBox="1"/>
          <p:nvPr/>
        </p:nvSpPr>
        <p:spPr>
          <a:xfrm>
            <a:off x="6383035" y="1353016"/>
            <a:ext cx="20421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2. Mid Phase</a:t>
            </a:r>
          </a:p>
        </p:txBody>
      </p:sp>
    </p:spTree>
    <p:extLst>
      <p:ext uri="{BB962C8B-B14F-4D97-AF65-F5344CB8AC3E}">
        <p14:creationId xmlns:p14="http://schemas.microsoft.com/office/powerpoint/2010/main" val="2449939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7CE7F71-345F-4FD2-BF44-92C91CF403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65" r="23037"/>
          <a:stretch/>
        </p:blipFill>
        <p:spPr>
          <a:xfrm>
            <a:off x="496389" y="1136994"/>
            <a:ext cx="6104708" cy="50033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1DC5C0-C43B-4EEE-A2FD-999F19848FF2}"/>
              </a:ext>
            </a:extLst>
          </p:cNvPr>
          <p:cNvSpPr txBox="1"/>
          <p:nvPr/>
        </p:nvSpPr>
        <p:spPr>
          <a:xfrm>
            <a:off x="496389" y="479079"/>
            <a:ext cx="20421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3. Late Phase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81770F0-ABDF-4FDA-B922-82254FD2C3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9936247"/>
              </p:ext>
            </p:extLst>
          </p:nvPr>
        </p:nvGraphicFramePr>
        <p:xfrm>
          <a:off x="7110503" y="1412312"/>
          <a:ext cx="4267245" cy="44527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93422">
                  <a:extLst>
                    <a:ext uri="{9D8B030D-6E8A-4147-A177-3AD203B41FA5}">
                      <a16:colId xmlns:a16="http://schemas.microsoft.com/office/drawing/2014/main" val="1409085783"/>
                    </a:ext>
                  </a:extLst>
                </a:gridCol>
                <a:gridCol w="2873823">
                  <a:extLst>
                    <a:ext uri="{9D8B030D-6E8A-4147-A177-3AD203B41FA5}">
                      <a16:colId xmlns:a16="http://schemas.microsoft.com/office/drawing/2014/main" val="540369903"/>
                    </a:ext>
                  </a:extLst>
                </a:gridCol>
              </a:tblGrid>
              <a:tr h="1494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Phase</a:t>
                      </a:r>
                    </a:p>
                  </a:txBody>
                  <a:tcPr marL="5756" marR="5756" marT="575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u="none" strike="noStrike" dirty="0">
                          <a:effectLst/>
                        </a:rPr>
                        <a:t>Keystone Species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extLst>
                  <a:ext uri="{0D108BD9-81ED-4DB2-BD59-A6C34878D82A}">
                    <a16:rowId xmlns:a16="http://schemas.microsoft.com/office/drawing/2014/main" val="3349786924"/>
                  </a:ext>
                </a:extLst>
              </a:tr>
              <a:tr h="14949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Early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Alkanindiges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extLst>
                  <a:ext uri="{0D108BD9-81ED-4DB2-BD59-A6C34878D82A}">
                    <a16:rowId xmlns:a16="http://schemas.microsoft.com/office/drawing/2014/main" val="3083187171"/>
                  </a:ext>
                </a:extLst>
              </a:tr>
              <a:tr h="14949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Pedobacter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extLst>
                  <a:ext uri="{0D108BD9-81ED-4DB2-BD59-A6C34878D82A}">
                    <a16:rowId xmlns:a16="http://schemas.microsoft.com/office/drawing/2014/main" val="1221447023"/>
                  </a:ext>
                </a:extLst>
              </a:tr>
              <a:tr h="14949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Brevundimonas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extLst>
                  <a:ext uri="{0D108BD9-81ED-4DB2-BD59-A6C34878D82A}">
                    <a16:rowId xmlns:a16="http://schemas.microsoft.com/office/drawing/2014/main" val="2606245667"/>
                  </a:ext>
                </a:extLst>
              </a:tr>
              <a:tr h="14949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GW-34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extLst>
                  <a:ext uri="{0D108BD9-81ED-4DB2-BD59-A6C34878D82A}">
                    <a16:rowId xmlns:a16="http://schemas.microsoft.com/office/drawing/2014/main" val="3753213872"/>
                  </a:ext>
                </a:extLst>
              </a:tr>
              <a:tr h="14949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Gulbenkiania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extLst>
                  <a:ext uri="{0D108BD9-81ED-4DB2-BD59-A6C34878D82A}">
                    <a16:rowId xmlns:a16="http://schemas.microsoft.com/office/drawing/2014/main" val="1677811577"/>
                  </a:ext>
                </a:extLst>
              </a:tr>
              <a:tr h="14949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extLst>
                  <a:ext uri="{0D108BD9-81ED-4DB2-BD59-A6C34878D82A}">
                    <a16:rowId xmlns:a16="http://schemas.microsoft.com/office/drawing/2014/main" val="117718511"/>
                  </a:ext>
                </a:extLst>
              </a:tr>
              <a:tr h="14949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Mid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Papillibacter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extLst>
                  <a:ext uri="{0D108BD9-81ED-4DB2-BD59-A6C34878D82A}">
                    <a16:rowId xmlns:a16="http://schemas.microsoft.com/office/drawing/2014/main" val="1178986713"/>
                  </a:ext>
                </a:extLst>
              </a:tr>
              <a:tr h="14949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Millisia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extLst>
                  <a:ext uri="{0D108BD9-81ED-4DB2-BD59-A6C34878D82A}">
                    <a16:rowId xmlns:a16="http://schemas.microsoft.com/office/drawing/2014/main" val="3928068286"/>
                  </a:ext>
                </a:extLst>
              </a:tr>
              <a:tr h="14949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Granulicatella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extLst>
                  <a:ext uri="{0D108BD9-81ED-4DB2-BD59-A6C34878D82A}">
                    <a16:rowId xmlns:a16="http://schemas.microsoft.com/office/drawing/2014/main" val="121016733"/>
                  </a:ext>
                </a:extLst>
              </a:tr>
              <a:tr h="14949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Atopostipes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extLst>
                  <a:ext uri="{0D108BD9-81ED-4DB2-BD59-A6C34878D82A}">
                    <a16:rowId xmlns:a16="http://schemas.microsoft.com/office/drawing/2014/main" val="807109207"/>
                  </a:ext>
                </a:extLst>
              </a:tr>
              <a:tr h="14949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Atopococcus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extLst>
                  <a:ext uri="{0D108BD9-81ED-4DB2-BD59-A6C34878D82A}">
                    <a16:rowId xmlns:a16="http://schemas.microsoft.com/office/drawing/2014/main" val="2089708423"/>
                  </a:ext>
                </a:extLst>
              </a:tr>
              <a:tr h="14949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extLst>
                  <a:ext uri="{0D108BD9-81ED-4DB2-BD59-A6C34878D82A}">
                    <a16:rowId xmlns:a16="http://schemas.microsoft.com/office/drawing/2014/main" val="1952772117"/>
                  </a:ext>
                </a:extLst>
              </a:tr>
              <a:tr h="14949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Late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Beutenbergia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extLst>
                  <a:ext uri="{0D108BD9-81ED-4DB2-BD59-A6C34878D82A}">
                    <a16:rowId xmlns:a16="http://schemas.microsoft.com/office/drawing/2014/main" val="60847293"/>
                  </a:ext>
                </a:extLst>
              </a:tr>
              <a:tr h="14949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Albidovulum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extLst>
                  <a:ext uri="{0D108BD9-81ED-4DB2-BD59-A6C34878D82A}">
                    <a16:rowId xmlns:a16="http://schemas.microsoft.com/office/drawing/2014/main" val="3067996084"/>
                  </a:ext>
                </a:extLst>
              </a:tr>
              <a:tr h="14949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Roseburia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extLst>
                  <a:ext uri="{0D108BD9-81ED-4DB2-BD59-A6C34878D82A}">
                    <a16:rowId xmlns:a16="http://schemas.microsoft.com/office/drawing/2014/main" val="3996921215"/>
                  </a:ext>
                </a:extLst>
              </a:tr>
              <a:tr h="14949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Faecalibacterium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extLst>
                  <a:ext uri="{0D108BD9-81ED-4DB2-BD59-A6C34878D82A}">
                    <a16:rowId xmlns:a16="http://schemas.microsoft.com/office/drawing/2014/main" val="922244747"/>
                  </a:ext>
                </a:extLst>
              </a:tr>
              <a:tr h="14949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Macrococcus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extLst>
                  <a:ext uri="{0D108BD9-81ED-4DB2-BD59-A6C34878D82A}">
                    <a16:rowId xmlns:a16="http://schemas.microsoft.com/office/drawing/2014/main" val="3452834525"/>
                  </a:ext>
                </a:extLst>
              </a:tr>
              <a:tr h="14949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56" marR="5756" marT="5756" marB="0" anchor="b"/>
                </a:tc>
                <a:extLst>
                  <a:ext uri="{0D108BD9-81ED-4DB2-BD59-A6C34878D82A}">
                    <a16:rowId xmlns:a16="http://schemas.microsoft.com/office/drawing/2014/main" val="53600639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EFC2702-D7D0-489F-979D-A739EDB2ACC1}"/>
              </a:ext>
            </a:extLst>
          </p:cNvPr>
          <p:cNvSpPr txBox="1"/>
          <p:nvPr/>
        </p:nvSpPr>
        <p:spPr>
          <a:xfrm>
            <a:off x="7110503" y="479079"/>
            <a:ext cx="43978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Resulted Keystone Species in </a:t>
            </a:r>
            <a:r>
              <a:rPr lang="en-US" sz="2200" b="1" dirty="0" err="1"/>
              <a:t>SparCC</a:t>
            </a:r>
            <a:r>
              <a:rPr lang="en-US" sz="2200" b="1" dirty="0"/>
              <a:t>  method for Lactation Phases</a:t>
            </a:r>
          </a:p>
        </p:txBody>
      </p:sp>
    </p:spTree>
    <p:extLst>
      <p:ext uri="{BB962C8B-B14F-4D97-AF65-F5344CB8AC3E}">
        <p14:creationId xmlns:p14="http://schemas.microsoft.com/office/powerpoint/2010/main" val="2173376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B985A4-A2C7-43AE-BAB0-A2F83338F1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1" r="16952"/>
          <a:stretch/>
        </p:blipFill>
        <p:spPr>
          <a:xfrm>
            <a:off x="0" y="1162866"/>
            <a:ext cx="6466115" cy="48196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E73DAA-2140-4026-90D7-B3CF1ADCA981}"/>
              </a:ext>
            </a:extLst>
          </p:cNvPr>
          <p:cNvSpPr txBox="1"/>
          <p:nvPr/>
        </p:nvSpPr>
        <p:spPr>
          <a:xfrm>
            <a:off x="496389" y="479079"/>
            <a:ext cx="20421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4. FJC Breed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B0C936-CA63-415D-8819-F036AB20A9BF}"/>
              </a:ext>
            </a:extLst>
          </p:cNvPr>
          <p:cNvSpPr txBox="1"/>
          <p:nvPr/>
        </p:nvSpPr>
        <p:spPr>
          <a:xfrm>
            <a:off x="7350035" y="479079"/>
            <a:ext cx="20421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5. FC Breed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3A35F9-F9EC-4823-9181-B0068A197D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2" r="11791"/>
          <a:stretch/>
        </p:blipFill>
        <p:spPr>
          <a:xfrm>
            <a:off x="6186330" y="1411061"/>
            <a:ext cx="5940356" cy="4427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1556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E73DAA-2140-4026-90D7-B3CF1ADCA981}"/>
              </a:ext>
            </a:extLst>
          </p:cNvPr>
          <p:cNvSpPr txBox="1"/>
          <p:nvPr/>
        </p:nvSpPr>
        <p:spPr>
          <a:xfrm>
            <a:off x="496389" y="479079"/>
            <a:ext cx="20421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6. JSC Breed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B0C936-CA63-415D-8819-F036AB20A9BF}"/>
              </a:ext>
            </a:extLst>
          </p:cNvPr>
          <p:cNvSpPr txBox="1"/>
          <p:nvPr/>
        </p:nvSpPr>
        <p:spPr>
          <a:xfrm>
            <a:off x="7350035" y="479079"/>
            <a:ext cx="20421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7. BC Breed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413169-6051-47CF-95EA-C2E7F3708F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2" r="26335"/>
          <a:stretch/>
        </p:blipFill>
        <p:spPr>
          <a:xfrm>
            <a:off x="6241869" y="956133"/>
            <a:ext cx="5057502" cy="55535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2F78C6-9005-44D1-9054-F0B2627063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46" r="8508"/>
          <a:stretch/>
        </p:blipFill>
        <p:spPr>
          <a:xfrm>
            <a:off x="206829" y="1188992"/>
            <a:ext cx="6035040" cy="481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1872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E73DAA-2140-4026-90D7-B3CF1ADCA981}"/>
              </a:ext>
            </a:extLst>
          </p:cNvPr>
          <p:cNvSpPr txBox="1"/>
          <p:nvPr/>
        </p:nvSpPr>
        <p:spPr>
          <a:xfrm>
            <a:off x="496389" y="479079"/>
            <a:ext cx="20421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8. JC Breed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B0C936-CA63-415D-8819-F036AB20A9BF}"/>
              </a:ext>
            </a:extLst>
          </p:cNvPr>
          <p:cNvSpPr txBox="1"/>
          <p:nvPr/>
        </p:nvSpPr>
        <p:spPr>
          <a:xfrm>
            <a:off x="7350035" y="479079"/>
            <a:ext cx="20421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9. J Breed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51869E-B7BB-47B0-887A-7019A523CA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91" r="14294"/>
          <a:stretch/>
        </p:blipFill>
        <p:spPr>
          <a:xfrm>
            <a:off x="365760" y="1254306"/>
            <a:ext cx="6074229" cy="48196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7A002F-85BA-454C-9D35-8194D01056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13" r="12105"/>
          <a:stretch/>
        </p:blipFill>
        <p:spPr>
          <a:xfrm>
            <a:off x="6096000" y="1254306"/>
            <a:ext cx="5904412" cy="481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7990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61C88C-3967-4323-B5E9-743A633922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547" y="956133"/>
            <a:ext cx="10026905" cy="58250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E73DAA-2140-4026-90D7-B3CF1ADCA981}"/>
              </a:ext>
            </a:extLst>
          </p:cNvPr>
          <p:cNvSpPr txBox="1"/>
          <p:nvPr/>
        </p:nvSpPr>
        <p:spPr>
          <a:xfrm>
            <a:off x="496388" y="479079"/>
            <a:ext cx="487244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10. Total Genus Level Network</a:t>
            </a:r>
          </a:p>
        </p:txBody>
      </p:sp>
    </p:spTree>
    <p:extLst>
      <p:ext uri="{BB962C8B-B14F-4D97-AF65-F5344CB8AC3E}">
        <p14:creationId xmlns:p14="http://schemas.microsoft.com/office/powerpoint/2010/main" val="8611079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869C24B-5865-4CEB-8BCD-4187985509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9028242"/>
              </p:ext>
            </p:extLst>
          </p:nvPr>
        </p:nvGraphicFramePr>
        <p:xfrm>
          <a:off x="1565366" y="1047573"/>
          <a:ext cx="9061268" cy="558880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38695">
                  <a:extLst>
                    <a:ext uri="{9D8B030D-6E8A-4147-A177-3AD203B41FA5}">
                      <a16:colId xmlns:a16="http://schemas.microsoft.com/office/drawing/2014/main" val="777780689"/>
                    </a:ext>
                  </a:extLst>
                </a:gridCol>
                <a:gridCol w="7022573">
                  <a:extLst>
                    <a:ext uri="{9D8B030D-6E8A-4147-A177-3AD203B41FA5}">
                      <a16:colId xmlns:a16="http://schemas.microsoft.com/office/drawing/2014/main" val="1220369861"/>
                    </a:ext>
                  </a:extLst>
                </a:gridCol>
              </a:tblGrid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FJC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Bdellovibrio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3531781759"/>
                  </a:ext>
                </a:extLst>
              </a:tr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Mucilaginibacter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2991914216"/>
                  </a:ext>
                </a:extLst>
              </a:tr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Snodgrassella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3826277308"/>
                  </a:ext>
                </a:extLst>
              </a:tr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Pedobacter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3969738486"/>
                  </a:ext>
                </a:extLst>
              </a:tr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Nonlabens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263449522"/>
                  </a:ext>
                </a:extLst>
              </a:tr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2243650810"/>
                  </a:ext>
                </a:extLst>
              </a:tr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JSC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GW-34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2705678274"/>
                  </a:ext>
                </a:extLst>
              </a:tr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ph2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3441491947"/>
                  </a:ext>
                </a:extLst>
              </a:tr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Brevundimonas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110338155"/>
                  </a:ext>
                </a:extLst>
              </a:tr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Aeromonas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4181258913"/>
                  </a:ext>
                </a:extLst>
              </a:tr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Enhydrobacter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999608250"/>
                  </a:ext>
                </a:extLst>
              </a:tr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2682279568"/>
                  </a:ext>
                </a:extLst>
              </a:tr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BC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Helcobacillus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3840781898"/>
                  </a:ext>
                </a:extLst>
              </a:tr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Actinobacillus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3183209132"/>
                  </a:ext>
                </a:extLst>
              </a:tr>
              <a:tr h="229557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>
                          <a:effectLst/>
                        </a:rPr>
                        <a:t>Bacteria_Bacteroidetes_Bacteroidia_Bacteroidales_Bacteroidaceae_Bacteroides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2959358472"/>
                  </a:ext>
                </a:extLst>
              </a:tr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Psychrobacter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2939932596"/>
                  </a:ext>
                </a:extLst>
              </a:tr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Alysiella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1573874424"/>
                  </a:ext>
                </a:extLst>
              </a:tr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312180562"/>
                  </a:ext>
                </a:extLst>
              </a:tr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J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Leifsonia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1701164522"/>
                  </a:ext>
                </a:extLst>
              </a:tr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Staphylococcus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623698158"/>
                  </a:ext>
                </a:extLst>
              </a:tr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Mucilaginibacter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3131501895"/>
                  </a:ext>
                </a:extLst>
              </a:tr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Pedobacter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304100552"/>
                  </a:ext>
                </a:extLst>
              </a:tr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Nonlabens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1256014670"/>
                  </a:ext>
                </a:extLst>
              </a:tr>
              <a:tr h="8960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67" marR="4267" marT="4267" marB="0" anchor="b"/>
                </a:tc>
                <a:extLst>
                  <a:ext uri="{0D108BD9-81ED-4DB2-BD59-A6C34878D82A}">
                    <a16:rowId xmlns:a16="http://schemas.microsoft.com/office/drawing/2014/main" val="272923716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EE73DAA-2140-4026-90D7-B3CF1ADCA981}"/>
              </a:ext>
            </a:extLst>
          </p:cNvPr>
          <p:cNvSpPr txBox="1"/>
          <p:nvPr/>
        </p:nvSpPr>
        <p:spPr>
          <a:xfrm>
            <a:off x="0" y="479079"/>
            <a:ext cx="121919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/>
              <a:t>Resulted Keystone Species in </a:t>
            </a:r>
            <a:r>
              <a:rPr lang="en-US" sz="2200" b="1" dirty="0" err="1"/>
              <a:t>SparCC</a:t>
            </a:r>
            <a:r>
              <a:rPr lang="en-US" sz="2200" b="1" dirty="0"/>
              <a:t>  method for Cattle Breeds</a:t>
            </a:r>
          </a:p>
        </p:txBody>
      </p:sp>
    </p:spTree>
    <p:extLst>
      <p:ext uri="{BB962C8B-B14F-4D97-AF65-F5344CB8AC3E}">
        <p14:creationId xmlns:p14="http://schemas.microsoft.com/office/powerpoint/2010/main" val="3674596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1F178D-3AB8-4510-ADB3-C31FD1FF2FD6}"/>
              </a:ext>
            </a:extLst>
          </p:cNvPr>
          <p:cNvSpPr txBox="1"/>
          <p:nvPr/>
        </p:nvSpPr>
        <p:spPr>
          <a:xfrm>
            <a:off x="483326" y="431074"/>
            <a:ext cx="3905794" cy="70788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Results: SPRING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435667-C260-42D4-B081-F5B72E08EF59}"/>
              </a:ext>
            </a:extLst>
          </p:cNvPr>
          <p:cNvSpPr txBox="1"/>
          <p:nvPr/>
        </p:nvSpPr>
        <p:spPr>
          <a:xfrm>
            <a:off x="483326" y="1353016"/>
            <a:ext cx="20421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1. Early Phase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F45724-8E9E-486D-91C3-1F96E05992F5}"/>
              </a:ext>
            </a:extLst>
          </p:cNvPr>
          <p:cNvSpPr txBox="1"/>
          <p:nvPr/>
        </p:nvSpPr>
        <p:spPr>
          <a:xfrm>
            <a:off x="6383035" y="1353016"/>
            <a:ext cx="20421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2. Mid Phase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1C25C3-EDD7-4520-AF15-043F653955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9" r="19141"/>
          <a:stretch/>
        </p:blipFill>
        <p:spPr>
          <a:xfrm>
            <a:off x="483326" y="1973763"/>
            <a:ext cx="5434149" cy="43945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5DDDE7-6C25-4F72-80D3-649ACA0D87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81" r="19612"/>
          <a:stretch/>
        </p:blipFill>
        <p:spPr>
          <a:xfrm>
            <a:off x="5806091" y="1973763"/>
            <a:ext cx="5238207" cy="481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377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1DC5C0-C43B-4EEE-A2FD-999F19848FF2}"/>
              </a:ext>
            </a:extLst>
          </p:cNvPr>
          <p:cNvSpPr txBox="1"/>
          <p:nvPr/>
        </p:nvSpPr>
        <p:spPr>
          <a:xfrm>
            <a:off x="496389" y="479079"/>
            <a:ext cx="20421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3. Late Phase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FC2702-D7D0-489F-979D-A739EDB2ACC1}"/>
              </a:ext>
            </a:extLst>
          </p:cNvPr>
          <p:cNvSpPr txBox="1"/>
          <p:nvPr/>
        </p:nvSpPr>
        <p:spPr>
          <a:xfrm>
            <a:off x="6692492" y="479079"/>
            <a:ext cx="45851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Resulted Keystone Species in SPRING  method for Lactation Phases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B6654C-E392-40E2-A3EE-43373C83F4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82" r="6006"/>
          <a:stretch/>
        </p:blipFill>
        <p:spPr>
          <a:xfrm>
            <a:off x="209007" y="1287709"/>
            <a:ext cx="6374674" cy="4819650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F9F1350-EF71-43BD-A679-A046972540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1974576"/>
              </p:ext>
            </p:extLst>
          </p:nvPr>
        </p:nvGraphicFramePr>
        <p:xfrm>
          <a:off x="8255724" y="1477697"/>
          <a:ext cx="3439887" cy="490122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439887">
                  <a:extLst>
                    <a:ext uri="{9D8B030D-6E8A-4147-A177-3AD203B41FA5}">
                      <a16:colId xmlns:a16="http://schemas.microsoft.com/office/drawing/2014/main" val="4287116097"/>
                    </a:ext>
                  </a:extLst>
                </a:gridCol>
              </a:tblGrid>
              <a:tr h="1112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u="none" strike="noStrike" dirty="0">
                          <a:effectLst/>
                        </a:rPr>
                        <a:t>Keystone Species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6" marR="5296" marT="5296" marB="0" anchor="b"/>
                </a:tc>
                <a:extLst>
                  <a:ext uri="{0D108BD9-81ED-4DB2-BD59-A6C34878D82A}">
                    <a16:rowId xmlns:a16="http://schemas.microsoft.com/office/drawing/2014/main" val="4023876874"/>
                  </a:ext>
                </a:extLst>
              </a:tr>
              <a:tr h="111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Micrococcus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6" marR="5296" marT="5296" marB="0" anchor="b"/>
                </a:tc>
                <a:extLst>
                  <a:ext uri="{0D108BD9-81ED-4DB2-BD59-A6C34878D82A}">
                    <a16:rowId xmlns:a16="http://schemas.microsoft.com/office/drawing/2014/main" val="2952286487"/>
                  </a:ext>
                </a:extLst>
              </a:tr>
              <a:tr h="111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Succinispira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6" marR="5296" marT="5296" marB="0" anchor="b"/>
                </a:tc>
                <a:extLst>
                  <a:ext uri="{0D108BD9-81ED-4DB2-BD59-A6C34878D82A}">
                    <a16:rowId xmlns:a16="http://schemas.microsoft.com/office/drawing/2014/main" val="3364238508"/>
                  </a:ext>
                </a:extLst>
              </a:tr>
              <a:tr h="28493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Bacteria_Firmicutes_Clostridia_Clostridiales_Ruminococcaceae_Clostridium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6" marR="5296" marT="5296" marB="0" anchor="b"/>
                </a:tc>
                <a:extLst>
                  <a:ext uri="{0D108BD9-81ED-4DB2-BD59-A6C34878D82A}">
                    <a16:rowId xmlns:a16="http://schemas.microsoft.com/office/drawing/2014/main" val="3697854815"/>
                  </a:ext>
                </a:extLst>
              </a:tr>
              <a:tr h="284934"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 dirty="0">
                          <a:effectLst/>
                        </a:rPr>
                        <a:t>Bacteria_Firmicutes_Clostridia_Clostridiales_Lachnospiraceae_Clostridium</a:t>
                      </a:r>
                      <a:endParaRPr lang="pt-BR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6" marR="5296" marT="5296" marB="0" anchor="b"/>
                </a:tc>
                <a:extLst>
                  <a:ext uri="{0D108BD9-81ED-4DB2-BD59-A6C34878D82A}">
                    <a16:rowId xmlns:a16="http://schemas.microsoft.com/office/drawing/2014/main" val="199167279"/>
                  </a:ext>
                </a:extLst>
              </a:tr>
              <a:tr h="111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Oscillospira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6" marR="5296" marT="5296" marB="0" anchor="b"/>
                </a:tc>
                <a:extLst>
                  <a:ext uri="{0D108BD9-81ED-4DB2-BD59-A6C34878D82A}">
                    <a16:rowId xmlns:a16="http://schemas.microsoft.com/office/drawing/2014/main" val="2187045878"/>
                  </a:ext>
                </a:extLst>
              </a:tr>
              <a:tr h="111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6" marR="5296" marT="5296" marB="0" anchor="b"/>
                </a:tc>
                <a:extLst>
                  <a:ext uri="{0D108BD9-81ED-4DB2-BD59-A6C34878D82A}">
                    <a16:rowId xmlns:a16="http://schemas.microsoft.com/office/drawing/2014/main" val="3371040245"/>
                  </a:ext>
                </a:extLst>
              </a:tr>
              <a:tr h="111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Atopococcus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6" marR="5296" marT="5296" marB="0" anchor="b"/>
                </a:tc>
                <a:extLst>
                  <a:ext uri="{0D108BD9-81ED-4DB2-BD59-A6C34878D82A}">
                    <a16:rowId xmlns:a16="http://schemas.microsoft.com/office/drawing/2014/main" val="1911267960"/>
                  </a:ext>
                </a:extLst>
              </a:tr>
              <a:tr h="111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Atopostipes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6" marR="5296" marT="5296" marB="0" anchor="b"/>
                </a:tc>
                <a:extLst>
                  <a:ext uri="{0D108BD9-81ED-4DB2-BD59-A6C34878D82A}">
                    <a16:rowId xmlns:a16="http://schemas.microsoft.com/office/drawing/2014/main" val="2308183295"/>
                  </a:ext>
                </a:extLst>
              </a:tr>
              <a:tr h="111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Granulicatella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6" marR="5296" marT="5296" marB="0" anchor="b"/>
                </a:tc>
                <a:extLst>
                  <a:ext uri="{0D108BD9-81ED-4DB2-BD59-A6C34878D82A}">
                    <a16:rowId xmlns:a16="http://schemas.microsoft.com/office/drawing/2014/main" val="4186509727"/>
                  </a:ext>
                </a:extLst>
              </a:tr>
              <a:tr h="111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Weissella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6" marR="5296" marT="5296" marB="0" anchor="b"/>
                </a:tc>
                <a:extLst>
                  <a:ext uri="{0D108BD9-81ED-4DB2-BD59-A6C34878D82A}">
                    <a16:rowId xmlns:a16="http://schemas.microsoft.com/office/drawing/2014/main" val="3949695709"/>
                  </a:ext>
                </a:extLst>
              </a:tr>
              <a:tr h="111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Papillibacter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6" marR="5296" marT="5296" marB="0" anchor="b"/>
                </a:tc>
                <a:extLst>
                  <a:ext uri="{0D108BD9-81ED-4DB2-BD59-A6C34878D82A}">
                    <a16:rowId xmlns:a16="http://schemas.microsoft.com/office/drawing/2014/main" val="320832841"/>
                  </a:ext>
                </a:extLst>
              </a:tr>
              <a:tr h="111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6" marR="5296" marT="5296" marB="0" anchor="b"/>
                </a:tc>
                <a:extLst>
                  <a:ext uri="{0D108BD9-81ED-4DB2-BD59-A6C34878D82A}">
                    <a16:rowId xmlns:a16="http://schemas.microsoft.com/office/drawing/2014/main" val="936088038"/>
                  </a:ext>
                </a:extLst>
              </a:tr>
              <a:tr h="111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Faecalibacterium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6" marR="5296" marT="5296" marB="0" anchor="b"/>
                </a:tc>
                <a:extLst>
                  <a:ext uri="{0D108BD9-81ED-4DB2-BD59-A6C34878D82A}">
                    <a16:rowId xmlns:a16="http://schemas.microsoft.com/office/drawing/2014/main" val="1486569258"/>
                  </a:ext>
                </a:extLst>
              </a:tr>
              <a:tr h="111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Collinsella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6" marR="5296" marT="5296" marB="0" anchor="b"/>
                </a:tc>
                <a:extLst>
                  <a:ext uri="{0D108BD9-81ED-4DB2-BD59-A6C34878D82A}">
                    <a16:rowId xmlns:a16="http://schemas.microsoft.com/office/drawing/2014/main" val="1965557957"/>
                  </a:ext>
                </a:extLst>
              </a:tr>
              <a:tr h="111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Dorea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6" marR="5296" marT="5296" marB="0" anchor="b"/>
                </a:tc>
                <a:extLst>
                  <a:ext uri="{0D108BD9-81ED-4DB2-BD59-A6C34878D82A}">
                    <a16:rowId xmlns:a16="http://schemas.microsoft.com/office/drawing/2014/main" val="3410091451"/>
                  </a:ext>
                </a:extLst>
              </a:tr>
              <a:tr h="111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Desulfovibrio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6" marR="5296" marT="5296" marB="0" anchor="b"/>
                </a:tc>
                <a:extLst>
                  <a:ext uri="{0D108BD9-81ED-4DB2-BD59-A6C34878D82A}">
                    <a16:rowId xmlns:a16="http://schemas.microsoft.com/office/drawing/2014/main" val="2670779862"/>
                  </a:ext>
                </a:extLst>
              </a:tr>
              <a:tr h="111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Butyricimonas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6" marR="5296" marT="5296" marB="0" anchor="b"/>
                </a:tc>
                <a:extLst>
                  <a:ext uri="{0D108BD9-81ED-4DB2-BD59-A6C34878D82A}">
                    <a16:rowId xmlns:a16="http://schemas.microsoft.com/office/drawing/2014/main" val="358826556"/>
                  </a:ext>
                </a:extLst>
              </a:tr>
              <a:tr h="111220"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6" marR="5296" marT="5296" marB="0" anchor="b"/>
                </a:tc>
                <a:extLst>
                  <a:ext uri="{0D108BD9-81ED-4DB2-BD59-A6C34878D82A}">
                    <a16:rowId xmlns:a16="http://schemas.microsoft.com/office/drawing/2014/main" val="1026243575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4094099-B0CB-4DE7-89A5-303FF0BF9E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2447257"/>
              </p:ext>
            </p:extLst>
          </p:nvPr>
        </p:nvGraphicFramePr>
        <p:xfrm>
          <a:off x="6323102" y="1477697"/>
          <a:ext cx="1932622" cy="49249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32622">
                  <a:extLst>
                    <a:ext uri="{9D8B030D-6E8A-4147-A177-3AD203B41FA5}">
                      <a16:colId xmlns:a16="http://schemas.microsoft.com/office/drawing/2014/main" val="4007028983"/>
                    </a:ext>
                  </a:extLst>
                </a:gridCol>
              </a:tblGrid>
              <a:tr h="1243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Phase</a:t>
                      </a:r>
                    </a:p>
                  </a:txBody>
                  <a:tcPr marL="5920" marR="5920" marT="5920" marB="0" anchor="b"/>
                </a:tc>
                <a:extLst>
                  <a:ext uri="{0D108BD9-81ED-4DB2-BD59-A6C34878D82A}">
                    <a16:rowId xmlns:a16="http://schemas.microsoft.com/office/drawing/2014/main" val="1828522065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Early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0" marR="5920" marT="5920" marB="0" anchor="b"/>
                </a:tc>
                <a:extLst>
                  <a:ext uri="{0D108BD9-81ED-4DB2-BD59-A6C34878D82A}">
                    <a16:rowId xmlns:a16="http://schemas.microsoft.com/office/drawing/2014/main" val="1645318754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0" marR="5920" marT="5920" marB="0" anchor="b"/>
                </a:tc>
                <a:extLst>
                  <a:ext uri="{0D108BD9-81ED-4DB2-BD59-A6C34878D82A}">
                    <a16:rowId xmlns:a16="http://schemas.microsoft.com/office/drawing/2014/main" val="168143785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0" marR="5920" marT="5920" marB="0" anchor="b"/>
                </a:tc>
                <a:extLst>
                  <a:ext uri="{0D108BD9-81ED-4DB2-BD59-A6C34878D82A}">
                    <a16:rowId xmlns:a16="http://schemas.microsoft.com/office/drawing/2014/main" val="2399978111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0" marR="5920" marT="5920" marB="0" anchor="b"/>
                </a:tc>
                <a:extLst>
                  <a:ext uri="{0D108BD9-81ED-4DB2-BD59-A6C34878D82A}">
                    <a16:rowId xmlns:a16="http://schemas.microsoft.com/office/drawing/2014/main" val="3934457749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0" marR="5920" marT="5920" marB="0" anchor="b"/>
                </a:tc>
                <a:extLst>
                  <a:ext uri="{0D108BD9-81ED-4DB2-BD59-A6C34878D82A}">
                    <a16:rowId xmlns:a16="http://schemas.microsoft.com/office/drawing/2014/main" val="2343308225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0" marR="5920" marT="5920" marB="0" anchor="b"/>
                </a:tc>
                <a:extLst>
                  <a:ext uri="{0D108BD9-81ED-4DB2-BD59-A6C34878D82A}">
                    <a16:rowId xmlns:a16="http://schemas.microsoft.com/office/drawing/2014/main" val="926665196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0" marR="5920" marT="5920" marB="0" anchor="b"/>
                </a:tc>
                <a:extLst>
                  <a:ext uri="{0D108BD9-81ED-4DB2-BD59-A6C34878D82A}">
                    <a16:rowId xmlns:a16="http://schemas.microsoft.com/office/drawing/2014/main" val="2065269730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0" marR="5920" marT="5920" marB="0" anchor="b"/>
                </a:tc>
                <a:extLst>
                  <a:ext uri="{0D108BD9-81ED-4DB2-BD59-A6C34878D82A}">
                    <a16:rowId xmlns:a16="http://schemas.microsoft.com/office/drawing/2014/main" val="3468328788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Mid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0" marR="5920" marT="5920" marB="0" anchor="b"/>
                </a:tc>
                <a:extLst>
                  <a:ext uri="{0D108BD9-81ED-4DB2-BD59-A6C34878D82A}">
                    <a16:rowId xmlns:a16="http://schemas.microsoft.com/office/drawing/2014/main" val="3441730362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0" marR="5920" marT="5920" marB="0" anchor="b"/>
                </a:tc>
                <a:extLst>
                  <a:ext uri="{0D108BD9-81ED-4DB2-BD59-A6C34878D82A}">
                    <a16:rowId xmlns:a16="http://schemas.microsoft.com/office/drawing/2014/main" val="2984127524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0" marR="5920" marT="5920" marB="0" anchor="b"/>
                </a:tc>
                <a:extLst>
                  <a:ext uri="{0D108BD9-81ED-4DB2-BD59-A6C34878D82A}">
                    <a16:rowId xmlns:a16="http://schemas.microsoft.com/office/drawing/2014/main" val="2294123160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0" marR="5920" marT="5920" marB="0" anchor="b"/>
                </a:tc>
                <a:extLst>
                  <a:ext uri="{0D108BD9-81ED-4DB2-BD59-A6C34878D82A}">
                    <a16:rowId xmlns:a16="http://schemas.microsoft.com/office/drawing/2014/main" val="341775468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0" marR="5920" marT="5920" marB="0" anchor="b"/>
                </a:tc>
                <a:extLst>
                  <a:ext uri="{0D108BD9-81ED-4DB2-BD59-A6C34878D82A}">
                    <a16:rowId xmlns:a16="http://schemas.microsoft.com/office/drawing/2014/main" val="2651405632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0" marR="5920" marT="5920" marB="0" anchor="b"/>
                </a:tc>
                <a:extLst>
                  <a:ext uri="{0D108BD9-81ED-4DB2-BD59-A6C34878D82A}">
                    <a16:rowId xmlns:a16="http://schemas.microsoft.com/office/drawing/2014/main" val="941727515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Late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0" marR="5920" marT="5920" marB="0" anchor="b"/>
                </a:tc>
                <a:extLst>
                  <a:ext uri="{0D108BD9-81ED-4DB2-BD59-A6C34878D82A}">
                    <a16:rowId xmlns:a16="http://schemas.microsoft.com/office/drawing/2014/main" val="165577864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0" marR="5920" marT="5920" marB="0" anchor="b"/>
                </a:tc>
                <a:extLst>
                  <a:ext uri="{0D108BD9-81ED-4DB2-BD59-A6C34878D82A}">
                    <a16:rowId xmlns:a16="http://schemas.microsoft.com/office/drawing/2014/main" val="1169814589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0" marR="5920" marT="5920" marB="0" anchor="b"/>
                </a:tc>
                <a:extLst>
                  <a:ext uri="{0D108BD9-81ED-4DB2-BD59-A6C34878D82A}">
                    <a16:rowId xmlns:a16="http://schemas.microsoft.com/office/drawing/2014/main" val="3493325649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0" marR="5920" marT="5920" marB="0" anchor="b"/>
                </a:tc>
                <a:extLst>
                  <a:ext uri="{0D108BD9-81ED-4DB2-BD59-A6C34878D82A}">
                    <a16:rowId xmlns:a16="http://schemas.microsoft.com/office/drawing/2014/main" val="926715056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0" marR="5920" marT="5920" marB="0" anchor="b"/>
                </a:tc>
                <a:extLst>
                  <a:ext uri="{0D108BD9-81ED-4DB2-BD59-A6C34878D82A}">
                    <a16:rowId xmlns:a16="http://schemas.microsoft.com/office/drawing/2014/main" val="3042458040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0" marR="5920" marT="5920" marB="0" anchor="b"/>
                </a:tc>
                <a:extLst>
                  <a:ext uri="{0D108BD9-81ED-4DB2-BD59-A6C34878D82A}">
                    <a16:rowId xmlns:a16="http://schemas.microsoft.com/office/drawing/2014/main" val="1229448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73186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E73DAA-2140-4026-90D7-B3CF1ADCA981}"/>
              </a:ext>
            </a:extLst>
          </p:cNvPr>
          <p:cNvSpPr txBox="1"/>
          <p:nvPr/>
        </p:nvSpPr>
        <p:spPr>
          <a:xfrm>
            <a:off x="496389" y="479079"/>
            <a:ext cx="20421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4. FJC Breed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B0C936-CA63-415D-8819-F036AB20A9BF}"/>
              </a:ext>
            </a:extLst>
          </p:cNvPr>
          <p:cNvSpPr txBox="1"/>
          <p:nvPr/>
        </p:nvSpPr>
        <p:spPr>
          <a:xfrm>
            <a:off x="7350035" y="479079"/>
            <a:ext cx="20421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5. JSC Breed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4E2173-87CB-4F49-9E7B-96CD2A060B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90" r="17891"/>
          <a:stretch/>
        </p:blipFill>
        <p:spPr>
          <a:xfrm>
            <a:off x="322217" y="1162867"/>
            <a:ext cx="5773783" cy="48196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6F0209A-FF23-4003-A2F3-4E5199AE24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08" r="15233"/>
          <a:stretch/>
        </p:blipFill>
        <p:spPr>
          <a:xfrm>
            <a:off x="6130833" y="1162867"/>
            <a:ext cx="6061167" cy="481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314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1F178D-3AB8-4510-ADB3-C31FD1FF2FD6}"/>
              </a:ext>
            </a:extLst>
          </p:cNvPr>
          <p:cNvSpPr txBox="1"/>
          <p:nvPr/>
        </p:nvSpPr>
        <p:spPr>
          <a:xfrm>
            <a:off x="483326" y="470262"/>
            <a:ext cx="3200400" cy="70788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Challenges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D58050-C750-41F1-80C6-B1EAFC9E1F82}"/>
              </a:ext>
            </a:extLst>
          </p:cNvPr>
          <p:cNvSpPr txBox="1"/>
          <p:nvPr/>
        </p:nvSpPr>
        <p:spPr>
          <a:xfrm>
            <a:off x="1040674" y="1728534"/>
            <a:ext cx="10650583" cy="340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Microbiome data are compositional. Microbial counts represent proportions instead of absolute abundances.</a:t>
            </a:r>
          </a:p>
          <a:p>
            <a:endParaRPr lang="en-US" sz="2500" dirty="0"/>
          </a:p>
          <a:p>
            <a:r>
              <a:rPr lang="en-US" sz="2800" dirty="0"/>
              <a:t>Sparsity in the dataset can lead to false associations of microorganisms. A zero indicates either the absence of a microorganism, or an insufficient sequencing depth. </a:t>
            </a:r>
          </a:p>
          <a:p>
            <a:endParaRPr lang="en-US" sz="2800" dirty="0"/>
          </a:p>
          <a:p>
            <a:r>
              <a:rPr lang="en-US" sz="2800" dirty="0"/>
              <a:t>It is challenging to differentiate between direct and indirect associations</a:t>
            </a:r>
            <a:endParaRPr lang="en-US" sz="2500" dirty="0"/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84FE312D-C9E8-4A0E-A998-F423B3623ED4}"/>
              </a:ext>
            </a:extLst>
          </p:cNvPr>
          <p:cNvSpPr/>
          <p:nvPr/>
        </p:nvSpPr>
        <p:spPr>
          <a:xfrm>
            <a:off x="818606" y="1933304"/>
            <a:ext cx="91440" cy="91440"/>
          </a:xfrm>
          <a:prstGeom prst="flowChartConnector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8B5B4940-FA7A-4A65-95E4-43BF3A017B78}"/>
              </a:ext>
            </a:extLst>
          </p:cNvPr>
          <p:cNvSpPr/>
          <p:nvPr/>
        </p:nvSpPr>
        <p:spPr>
          <a:xfrm>
            <a:off x="818606" y="3117670"/>
            <a:ext cx="91440" cy="91440"/>
          </a:xfrm>
          <a:prstGeom prst="flowChartConnector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348719C7-D299-4AAB-A26A-EA394710B820}"/>
              </a:ext>
            </a:extLst>
          </p:cNvPr>
          <p:cNvSpPr/>
          <p:nvPr/>
        </p:nvSpPr>
        <p:spPr>
          <a:xfrm>
            <a:off x="818606" y="4816929"/>
            <a:ext cx="91440" cy="91440"/>
          </a:xfrm>
          <a:prstGeom prst="flowChartConnector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6566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E73DAA-2140-4026-90D7-B3CF1ADCA981}"/>
              </a:ext>
            </a:extLst>
          </p:cNvPr>
          <p:cNvSpPr txBox="1"/>
          <p:nvPr/>
        </p:nvSpPr>
        <p:spPr>
          <a:xfrm>
            <a:off x="496389" y="479079"/>
            <a:ext cx="20421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6. BC Breed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008498-DB30-44C7-995C-B1ABA09E4A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89" r="27430"/>
          <a:stretch/>
        </p:blipFill>
        <p:spPr>
          <a:xfrm>
            <a:off x="304800" y="1202055"/>
            <a:ext cx="4467497" cy="4819650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0F6E201-C7B4-4821-B648-B31A1D67DE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8724751"/>
              </p:ext>
            </p:extLst>
          </p:nvPr>
        </p:nvGraphicFramePr>
        <p:xfrm>
          <a:off x="7325450" y="1381095"/>
          <a:ext cx="4078424" cy="4696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78424">
                  <a:extLst>
                    <a:ext uri="{9D8B030D-6E8A-4147-A177-3AD203B41FA5}">
                      <a16:colId xmlns:a16="http://schemas.microsoft.com/office/drawing/2014/main" val="3101870118"/>
                    </a:ext>
                  </a:extLst>
                </a:gridCol>
              </a:tblGrid>
              <a:tr h="13786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Keystone species</a:t>
                      </a:r>
                    </a:p>
                  </a:txBody>
                  <a:tcPr marL="6565" marR="6565" marT="6565" marB="0" anchor="b"/>
                </a:tc>
                <a:extLst>
                  <a:ext uri="{0D108BD9-81ED-4DB2-BD59-A6C34878D82A}">
                    <a16:rowId xmlns:a16="http://schemas.microsoft.com/office/drawing/2014/main" val="3352094036"/>
                  </a:ext>
                </a:extLst>
              </a:tr>
              <a:tr h="137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 err="1">
                          <a:effectLst/>
                        </a:rPr>
                        <a:t>Nonlabens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65" marR="6565" marT="6565" marB="0" anchor="b"/>
                </a:tc>
                <a:extLst>
                  <a:ext uri="{0D108BD9-81ED-4DB2-BD59-A6C34878D82A}">
                    <a16:rowId xmlns:a16="http://schemas.microsoft.com/office/drawing/2014/main" val="295190572"/>
                  </a:ext>
                </a:extLst>
              </a:tr>
              <a:tr h="137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Snodgrassella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65" marR="6565" marT="6565" marB="0" anchor="b"/>
                </a:tc>
                <a:extLst>
                  <a:ext uri="{0D108BD9-81ED-4DB2-BD59-A6C34878D82A}">
                    <a16:rowId xmlns:a16="http://schemas.microsoft.com/office/drawing/2014/main" val="3696553761"/>
                  </a:ext>
                </a:extLst>
              </a:tr>
              <a:tr h="137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Mucilaginibacter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65" marR="6565" marT="6565" marB="0" anchor="b"/>
                </a:tc>
                <a:extLst>
                  <a:ext uri="{0D108BD9-81ED-4DB2-BD59-A6C34878D82A}">
                    <a16:rowId xmlns:a16="http://schemas.microsoft.com/office/drawing/2014/main" val="2852052735"/>
                  </a:ext>
                </a:extLst>
              </a:tr>
              <a:tr h="137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Bdellovibrio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65" marR="6565" marT="6565" marB="0" anchor="b"/>
                </a:tc>
                <a:extLst>
                  <a:ext uri="{0D108BD9-81ED-4DB2-BD59-A6C34878D82A}">
                    <a16:rowId xmlns:a16="http://schemas.microsoft.com/office/drawing/2014/main" val="2695388091"/>
                  </a:ext>
                </a:extLst>
              </a:tr>
              <a:tr h="137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 err="1">
                          <a:effectLst/>
                        </a:rPr>
                        <a:t>Peredibacter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65" marR="6565" marT="6565" marB="0" anchor="b"/>
                </a:tc>
                <a:extLst>
                  <a:ext uri="{0D108BD9-81ED-4DB2-BD59-A6C34878D82A}">
                    <a16:rowId xmlns:a16="http://schemas.microsoft.com/office/drawing/2014/main" val="1600131415"/>
                  </a:ext>
                </a:extLst>
              </a:tr>
              <a:tr h="137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65" marR="6565" marT="6565" marB="0" anchor="b"/>
                </a:tc>
                <a:extLst>
                  <a:ext uri="{0D108BD9-81ED-4DB2-BD59-A6C34878D82A}">
                    <a16:rowId xmlns:a16="http://schemas.microsoft.com/office/drawing/2014/main" val="2472281112"/>
                  </a:ext>
                </a:extLst>
              </a:tr>
              <a:tr h="137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CF231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65" marR="6565" marT="6565" marB="0" anchor="b"/>
                </a:tc>
                <a:extLst>
                  <a:ext uri="{0D108BD9-81ED-4DB2-BD59-A6C34878D82A}">
                    <a16:rowId xmlns:a16="http://schemas.microsoft.com/office/drawing/2014/main" val="3532407673"/>
                  </a:ext>
                </a:extLst>
              </a:tr>
              <a:tr h="137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Collinsella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65" marR="6565" marT="6565" marB="0" anchor="b"/>
                </a:tc>
                <a:extLst>
                  <a:ext uri="{0D108BD9-81ED-4DB2-BD59-A6C34878D82A}">
                    <a16:rowId xmlns:a16="http://schemas.microsoft.com/office/drawing/2014/main" val="1946530815"/>
                  </a:ext>
                </a:extLst>
              </a:tr>
              <a:tr h="137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Dorea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65" marR="6565" marT="6565" marB="0" anchor="b"/>
                </a:tc>
                <a:extLst>
                  <a:ext uri="{0D108BD9-81ED-4DB2-BD59-A6C34878D82A}">
                    <a16:rowId xmlns:a16="http://schemas.microsoft.com/office/drawing/2014/main" val="86683196"/>
                  </a:ext>
                </a:extLst>
              </a:tr>
              <a:tr h="137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Selenomonas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65" marR="6565" marT="6565" marB="0" anchor="b"/>
                </a:tc>
                <a:extLst>
                  <a:ext uri="{0D108BD9-81ED-4DB2-BD59-A6C34878D82A}">
                    <a16:rowId xmlns:a16="http://schemas.microsoft.com/office/drawing/2014/main" val="4101753090"/>
                  </a:ext>
                </a:extLst>
              </a:tr>
              <a:tr h="137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Anaerobiospirillum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65" marR="6565" marT="6565" marB="0" anchor="b"/>
                </a:tc>
                <a:extLst>
                  <a:ext uri="{0D108BD9-81ED-4DB2-BD59-A6C34878D82A}">
                    <a16:rowId xmlns:a16="http://schemas.microsoft.com/office/drawing/2014/main" val="4256113734"/>
                  </a:ext>
                </a:extLst>
              </a:tr>
              <a:tr h="137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65" marR="6565" marT="6565" marB="0" anchor="b"/>
                </a:tc>
                <a:extLst>
                  <a:ext uri="{0D108BD9-81ED-4DB2-BD59-A6C34878D82A}">
                    <a16:rowId xmlns:a16="http://schemas.microsoft.com/office/drawing/2014/main" val="1429671718"/>
                  </a:ext>
                </a:extLst>
              </a:tr>
              <a:tr h="137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Psychrobacter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65" marR="6565" marT="6565" marB="0" anchor="b"/>
                </a:tc>
                <a:extLst>
                  <a:ext uri="{0D108BD9-81ED-4DB2-BD59-A6C34878D82A}">
                    <a16:rowId xmlns:a16="http://schemas.microsoft.com/office/drawing/2014/main" val="286074189"/>
                  </a:ext>
                </a:extLst>
              </a:tr>
              <a:tr h="353202"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>
                          <a:effectLst/>
                        </a:rPr>
                        <a:t>Bacteria_Bacteroidetes_Bacteroidia_Bacteroidales_Bacteroidaceae_Bacteroides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65" marR="6565" marT="6565" marB="0" anchor="b"/>
                </a:tc>
                <a:extLst>
                  <a:ext uri="{0D108BD9-81ED-4DB2-BD59-A6C34878D82A}">
                    <a16:rowId xmlns:a16="http://schemas.microsoft.com/office/drawing/2014/main" val="2275181414"/>
                  </a:ext>
                </a:extLst>
              </a:tr>
              <a:tr h="137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Actinobacillus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65" marR="6565" marT="6565" marB="0" anchor="b"/>
                </a:tc>
                <a:extLst>
                  <a:ext uri="{0D108BD9-81ED-4DB2-BD59-A6C34878D82A}">
                    <a16:rowId xmlns:a16="http://schemas.microsoft.com/office/drawing/2014/main" val="2313878328"/>
                  </a:ext>
                </a:extLst>
              </a:tr>
              <a:tr h="137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Helcobacillus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65" marR="6565" marT="6565" marB="0" anchor="b"/>
                </a:tc>
                <a:extLst>
                  <a:ext uri="{0D108BD9-81ED-4DB2-BD59-A6C34878D82A}">
                    <a16:rowId xmlns:a16="http://schemas.microsoft.com/office/drawing/2014/main" val="4103018870"/>
                  </a:ext>
                </a:extLst>
              </a:tr>
              <a:tr h="137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Pusillimonas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65" marR="6565" marT="6565" marB="0" anchor="b"/>
                </a:tc>
                <a:extLst>
                  <a:ext uri="{0D108BD9-81ED-4DB2-BD59-A6C34878D82A}">
                    <a16:rowId xmlns:a16="http://schemas.microsoft.com/office/drawing/2014/main" val="3841408159"/>
                  </a:ext>
                </a:extLst>
              </a:tr>
              <a:tr h="137867"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65" marR="6565" marT="6565" marB="0" anchor="b"/>
                </a:tc>
                <a:extLst>
                  <a:ext uri="{0D108BD9-81ED-4DB2-BD59-A6C34878D82A}">
                    <a16:rowId xmlns:a16="http://schemas.microsoft.com/office/drawing/2014/main" val="3024122099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7CB9A61-67EB-47B9-8110-26CDCF4743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4544278"/>
              </p:ext>
            </p:extLst>
          </p:nvPr>
        </p:nvGraphicFramePr>
        <p:xfrm>
          <a:off x="5930537" y="1381095"/>
          <a:ext cx="1394913" cy="47101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94913">
                  <a:extLst>
                    <a:ext uri="{9D8B030D-6E8A-4147-A177-3AD203B41FA5}">
                      <a16:colId xmlns:a16="http://schemas.microsoft.com/office/drawing/2014/main" val="1832778228"/>
                    </a:ext>
                  </a:extLst>
                </a:gridCol>
              </a:tblGrid>
              <a:tr h="14504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Breed</a:t>
                      </a:r>
                    </a:p>
                  </a:txBody>
                  <a:tcPr marL="6907" marR="6907" marT="6907" marB="0" anchor="b"/>
                </a:tc>
                <a:extLst>
                  <a:ext uri="{0D108BD9-81ED-4DB2-BD59-A6C34878D82A}">
                    <a16:rowId xmlns:a16="http://schemas.microsoft.com/office/drawing/2014/main" val="2542726168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FJC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7" marR="6907" marT="6907" marB="0" anchor="b"/>
                </a:tc>
                <a:extLst>
                  <a:ext uri="{0D108BD9-81ED-4DB2-BD59-A6C34878D82A}">
                    <a16:rowId xmlns:a16="http://schemas.microsoft.com/office/drawing/2014/main" val="3444960326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7" marR="6907" marT="6907" marB="0" anchor="b"/>
                </a:tc>
                <a:extLst>
                  <a:ext uri="{0D108BD9-81ED-4DB2-BD59-A6C34878D82A}">
                    <a16:rowId xmlns:a16="http://schemas.microsoft.com/office/drawing/2014/main" val="2466854381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7" marR="6907" marT="6907" marB="0" anchor="b"/>
                </a:tc>
                <a:extLst>
                  <a:ext uri="{0D108BD9-81ED-4DB2-BD59-A6C34878D82A}">
                    <a16:rowId xmlns:a16="http://schemas.microsoft.com/office/drawing/2014/main" val="176608586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7" marR="6907" marT="6907" marB="0" anchor="b"/>
                </a:tc>
                <a:extLst>
                  <a:ext uri="{0D108BD9-81ED-4DB2-BD59-A6C34878D82A}">
                    <a16:rowId xmlns:a16="http://schemas.microsoft.com/office/drawing/2014/main" val="1421233808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7" marR="6907" marT="6907" marB="0" anchor="b"/>
                </a:tc>
                <a:extLst>
                  <a:ext uri="{0D108BD9-81ED-4DB2-BD59-A6C34878D82A}">
                    <a16:rowId xmlns:a16="http://schemas.microsoft.com/office/drawing/2014/main" val="4013364289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7" marR="6907" marT="6907" marB="0" anchor="b"/>
                </a:tc>
                <a:extLst>
                  <a:ext uri="{0D108BD9-81ED-4DB2-BD59-A6C34878D82A}">
                    <a16:rowId xmlns:a16="http://schemas.microsoft.com/office/drawing/2014/main" val="340618761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JSC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7" marR="6907" marT="6907" marB="0" anchor="b"/>
                </a:tc>
                <a:extLst>
                  <a:ext uri="{0D108BD9-81ED-4DB2-BD59-A6C34878D82A}">
                    <a16:rowId xmlns:a16="http://schemas.microsoft.com/office/drawing/2014/main" val="397067592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7" marR="6907" marT="6907" marB="0" anchor="b"/>
                </a:tc>
                <a:extLst>
                  <a:ext uri="{0D108BD9-81ED-4DB2-BD59-A6C34878D82A}">
                    <a16:rowId xmlns:a16="http://schemas.microsoft.com/office/drawing/2014/main" val="2985187727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7" marR="6907" marT="6907" marB="0" anchor="b"/>
                </a:tc>
                <a:extLst>
                  <a:ext uri="{0D108BD9-81ED-4DB2-BD59-A6C34878D82A}">
                    <a16:rowId xmlns:a16="http://schemas.microsoft.com/office/drawing/2014/main" val="387807951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7" marR="6907" marT="6907" marB="0" anchor="b"/>
                </a:tc>
                <a:extLst>
                  <a:ext uri="{0D108BD9-81ED-4DB2-BD59-A6C34878D82A}">
                    <a16:rowId xmlns:a16="http://schemas.microsoft.com/office/drawing/2014/main" val="360545823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7" marR="6907" marT="6907" marB="0" anchor="b"/>
                </a:tc>
                <a:extLst>
                  <a:ext uri="{0D108BD9-81ED-4DB2-BD59-A6C34878D82A}">
                    <a16:rowId xmlns:a16="http://schemas.microsoft.com/office/drawing/2014/main" val="1466740875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7" marR="6907" marT="6907" marB="0" anchor="b"/>
                </a:tc>
                <a:extLst>
                  <a:ext uri="{0D108BD9-81ED-4DB2-BD59-A6C34878D82A}">
                    <a16:rowId xmlns:a16="http://schemas.microsoft.com/office/drawing/2014/main" val="3131823456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BC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7" marR="6907" marT="6907" marB="0" anchor="b"/>
                </a:tc>
                <a:extLst>
                  <a:ext uri="{0D108BD9-81ED-4DB2-BD59-A6C34878D82A}">
                    <a16:rowId xmlns:a16="http://schemas.microsoft.com/office/drawing/2014/main" val="322406997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7" marR="6907" marT="6907" marB="0" anchor="b"/>
                </a:tc>
                <a:extLst>
                  <a:ext uri="{0D108BD9-81ED-4DB2-BD59-A6C34878D82A}">
                    <a16:rowId xmlns:a16="http://schemas.microsoft.com/office/drawing/2014/main" val="3513524297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7" marR="6907" marT="6907" marB="0" anchor="b"/>
                </a:tc>
                <a:extLst>
                  <a:ext uri="{0D108BD9-81ED-4DB2-BD59-A6C34878D82A}">
                    <a16:rowId xmlns:a16="http://schemas.microsoft.com/office/drawing/2014/main" val="1684914428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7" marR="6907" marT="6907" marB="0" anchor="b"/>
                </a:tc>
                <a:extLst>
                  <a:ext uri="{0D108BD9-81ED-4DB2-BD59-A6C34878D82A}">
                    <a16:rowId xmlns:a16="http://schemas.microsoft.com/office/drawing/2014/main" val="2534167568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7" marR="6907" marT="6907" marB="0" anchor="b"/>
                </a:tc>
                <a:extLst>
                  <a:ext uri="{0D108BD9-81ED-4DB2-BD59-A6C34878D82A}">
                    <a16:rowId xmlns:a16="http://schemas.microsoft.com/office/drawing/2014/main" val="3008212338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b"/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7" marR="6907" marT="6907" marB="0" anchor="b"/>
                </a:tc>
                <a:extLst>
                  <a:ext uri="{0D108BD9-81ED-4DB2-BD59-A6C34878D82A}">
                    <a16:rowId xmlns:a16="http://schemas.microsoft.com/office/drawing/2014/main" val="2621152815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7" marR="6907" marT="6907" marB="0" anchor="b"/>
                </a:tc>
                <a:extLst>
                  <a:ext uri="{0D108BD9-81ED-4DB2-BD59-A6C34878D82A}">
                    <a16:rowId xmlns:a16="http://schemas.microsoft.com/office/drawing/2014/main" val="3039536878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E82A7982-901E-4EA4-BA4C-17F46CF2BEEA}"/>
              </a:ext>
            </a:extLst>
          </p:cNvPr>
          <p:cNvSpPr txBox="1"/>
          <p:nvPr/>
        </p:nvSpPr>
        <p:spPr>
          <a:xfrm>
            <a:off x="5878285" y="432614"/>
            <a:ext cx="56170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Resulted Keystone Species in SPRING  method for Cattle Breed</a:t>
            </a:r>
          </a:p>
        </p:txBody>
      </p:sp>
    </p:spTree>
    <p:extLst>
      <p:ext uri="{BB962C8B-B14F-4D97-AF65-F5344CB8AC3E}">
        <p14:creationId xmlns:p14="http://schemas.microsoft.com/office/powerpoint/2010/main" val="1230489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B5B59D-E131-4CB2-87D4-25AA41577E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475" y="453092"/>
            <a:ext cx="11025050" cy="640490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6DEEF6A-26FC-4608-9F0A-ABCB43EF0BFC}"/>
              </a:ext>
            </a:extLst>
          </p:cNvPr>
          <p:cNvSpPr txBox="1"/>
          <p:nvPr/>
        </p:nvSpPr>
        <p:spPr>
          <a:xfrm>
            <a:off x="496388" y="479079"/>
            <a:ext cx="487244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7. Total Genus Level Network</a:t>
            </a:r>
          </a:p>
        </p:txBody>
      </p:sp>
    </p:spTree>
    <p:extLst>
      <p:ext uri="{BB962C8B-B14F-4D97-AF65-F5344CB8AC3E}">
        <p14:creationId xmlns:p14="http://schemas.microsoft.com/office/powerpoint/2010/main" val="29396519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2AF078EF-E6AF-4080-82B5-E22EC0B93F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667657"/>
            <a:ext cx="12265567" cy="867197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65706A81-88EF-41DC-86A7-BDC4DC4400FD}"/>
              </a:ext>
            </a:extLst>
          </p:cNvPr>
          <p:cNvSpPr/>
          <p:nvPr/>
        </p:nvSpPr>
        <p:spPr>
          <a:xfrm>
            <a:off x="-348343" y="-827314"/>
            <a:ext cx="12888685" cy="8831631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CCFCCA-A12C-4041-8001-164624CA7481}"/>
              </a:ext>
            </a:extLst>
          </p:cNvPr>
          <p:cNvSpPr txBox="1"/>
          <p:nvPr/>
        </p:nvSpPr>
        <p:spPr>
          <a:xfrm>
            <a:off x="3613484" y="2459504"/>
            <a:ext cx="496503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500" b="1" dirty="0">
                <a:solidFill>
                  <a:schemeClr val="bg1"/>
                </a:solidFill>
              </a:rPr>
              <a:t>Thank you!</a:t>
            </a:r>
          </a:p>
          <a:p>
            <a:pPr algn="ctr"/>
            <a:r>
              <a:rPr lang="en-US" sz="4500" b="1" dirty="0">
                <a:solidFill>
                  <a:schemeClr val="bg1"/>
                </a:solidFill>
              </a:rPr>
              <a:t>Any Questions?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71EDD4F-9111-4AA0-8B46-73234AF26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A353C-171B-45D5-8A3F-3C76070B115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036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1F178D-3AB8-4510-ADB3-C31FD1FF2FD6}"/>
              </a:ext>
            </a:extLst>
          </p:cNvPr>
          <p:cNvSpPr txBox="1"/>
          <p:nvPr/>
        </p:nvSpPr>
        <p:spPr>
          <a:xfrm>
            <a:off x="483325" y="959067"/>
            <a:ext cx="2847703" cy="430887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200" b="1" dirty="0"/>
              <a:t>Lactation Phases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BDCE2D8E-22B4-4DFC-AB59-50493744B8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9908763"/>
              </p:ext>
            </p:extLst>
          </p:nvPr>
        </p:nvGraphicFramePr>
        <p:xfrm>
          <a:off x="2032000" y="1587548"/>
          <a:ext cx="812800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62080962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7806879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 of Samples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127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Early Phase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660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Mid Phase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260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Late Phase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9295603"/>
                  </a:ext>
                </a:extLst>
              </a:tr>
              <a:tr h="325121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Dry Phase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623554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D3986B3-D7B1-4C49-A638-398C5D97643A}"/>
              </a:ext>
            </a:extLst>
          </p:cNvPr>
          <p:cNvSpPr txBox="1"/>
          <p:nvPr/>
        </p:nvSpPr>
        <p:spPr>
          <a:xfrm>
            <a:off x="483325" y="3713372"/>
            <a:ext cx="2847704" cy="430887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200" b="1" dirty="0"/>
              <a:t>Cattle Breeds</a:t>
            </a:r>
          </a:p>
        </p:txBody>
      </p:sp>
      <p:graphicFrame>
        <p:nvGraphicFramePr>
          <p:cNvPr id="5" name="Table 3">
            <a:extLst>
              <a:ext uri="{FF2B5EF4-FFF2-40B4-BE49-F238E27FC236}">
                <a16:creationId xmlns:a16="http://schemas.microsoft.com/office/drawing/2014/main" id="{3C44A55D-7309-47C7-8B3B-DFB2CC14D0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7559433"/>
              </p:ext>
            </p:extLst>
          </p:nvPr>
        </p:nvGraphicFramePr>
        <p:xfrm>
          <a:off x="365757" y="4341853"/>
          <a:ext cx="3631475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5726">
                  <a:extLst>
                    <a:ext uri="{9D8B030D-6E8A-4147-A177-3AD203B41FA5}">
                      <a16:colId xmlns:a16="http://schemas.microsoft.com/office/drawing/2014/main" val="1620809629"/>
                    </a:ext>
                  </a:extLst>
                </a:gridCol>
                <a:gridCol w="2385749">
                  <a:extLst>
                    <a:ext uri="{9D8B030D-6E8A-4147-A177-3AD203B41FA5}">
                      <a16:colId xmlns:a16="http://schemas.microsoft.com/office/drawing/2014/main" val="27806879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 of Samples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127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FJC  Breed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660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FC Breed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260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SC  Breed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9295603"/>
                  </a:ext>
                </a:extLst>
              </a:tr>
              <a:tr h="325121">
                <a:tc>
                  <a:txBody>
                    <a:bodyPr/>
                    <a:lstStyle/>
                    <a:p>
                      <a:r>
                        <a:rPr lang="en-US" b="1" dirty="0"/>
                        <a:t>JSC Phase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6235547"/>
                  </a:ext>
                </a:extLst>
              </a:tr>
            </a:tbl>
          </a:graphicData>
        </a:graphic>
      </p:graphicFrame>
      <p:graphicFrame>
        <p:nvGraphicFramePr>
          <p:cNvPr id="6" name="Table 3">
            <a:extLst>
              <a:ext uri="{FF2B5EF4-FFF2-40B4-BE49-F238E27FC236}">
                <a16:creationId xmlns:a16="http://schemas.microsoft.com/office/drawing/2014/main" id="{BF6EFDEA-DE1F-49FE-9A76-94871D0334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7946382"/>
              </p:ext>
            </p:extLst>
          </p:nvPr>
        </p:nvGraphicFramePr>
        <p:xfrm>
          <a:off x="3997232" y="4345892"/>
          <a:ext cx="3892731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9844">
                  <a:extLst>
                    <a:ext uri="{9D8B030D-6E8A-4147-A177-3AD203B41FA5}">
                      <a16:colId xmlns:a16="http://schemas.microsoft.com/office/drawing/2014/main" val="1620809629"/>
                    </a:ext>
                  </a:extLst>
                </a:gridCol>
                <a:gridCol w="2642887">
                  <a:extLst>
                    <a:ext uri="{9D8B030D-6E8A-4147-A177-3AD203B41FA5}">
                      <a16:colId xmlns:a16="http://schemas.microsoft.com/office/drawing/2014/main" val="27806879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 of Samples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127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BC Breed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660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FSC Breed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260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AFS Breed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9295603"/>
                  </a:ext>
                </a:extLst>
              </a:tr>
              <a:tr h="325121">
                <a:tc>
                  <a:txBody>
                    <a:bodyPr/>
                    <a:lstStyle/>
                    <a:p>
                      <a:r>
                        <a:rPr lang="en-US" b="1" dirty="0"/>
                        <a:t>JC Breed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6235547"/>
                  </a:ext>
                </a:extLst>
              </a:tr>
            </a:tbl>
          </a:graphicData>
        </a:graphic>
      </p:graphicFrame>
      <p:graphicFrame>
        <p:nvGraphicFramePr>
          <p:cNvPr id="7" name="Table 3">
            <a:extLst>
              <a:ext uri="{FF2B5EF4-FFF2-40B4-BE49-F238E27FC236}">
                <a16:creationId xmlns:a16="http://schemas.microsoft.com/office/drawing/2014/main" id="{A3B6E402-C6E6-46E8-B39B-A0A6C6315D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2415251"/>
              </p:ext>
            </p:extLst>
          </p:nvPr>
        </p:nvGraphicFramePr>
        <p:xfrm>
          <a:off x="7889963" y="4345892"/>
          <a:ext cx="3892731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9844">
                  <a:extLst>
                    <a:ext uri="{9D8B030D-6E8A-4147-A177-3AD203B41FA5}">
                      <a16:colId xmlns:a16="http://schemas.microsoft.com/office/drawing/2014/main" val="1620809629"/>
                    </a:ext>
                  </a:extLst>
                </a:gridCol>
                <a:gridCol w="2642887">
                  <a:extLst>
                    <a:ext uri="{9D8B030D-6E8A-4147-A177-3AD203B41FA5}">
                      <a16:colId xmlns:a16="http://schemas.microsoft.com/office/drawing/2014/main" val="27806879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 of Samples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127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S Breed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660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A Breed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260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J Breed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9295603"/>
                  </a:ext>
                </a:extLst>
              </a:tr>
              <a:tr h="32512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623554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CEC94DAA-0E32-48E8-94E3-224EE071C29C}"/>
              </a:ext>
            </a:extLst>
          </p:cNvPr>
          <p:cNvSpPr txBox="1"/>
          <p:nvPr/>
        </p:nvSpPr>
        <p:spPr>
          <a:xfrm>
            <a:off x="3825963" y="251181"/>
            <a:ext cx="8127999" cy="70788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Number of Samples for each Variable</a:t>
            </a:r>
          </a:p>
        </p:txBody>
      </p:sp>
    </p:spTree>
    <p:extLst>
      <p:ext uri="{BB962C8B-B14F-4D97-AF65-F5344CB8AC3E}">
        <p14:creationId xmlns:p14="http://schemas.microsoft.com/office/powerpoint/2010/main" val="2754267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663BA8-A70C-46E7-AFA9-99F1B25A3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159" y="1190489"/>
            <a:ext cx="8210550" cy="54959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DB0921-E439-43D2-8CCF-9870F1F04A8F}"/>
              </a:ext>
            </a:extLst>
          </p:cNvPr>
          <p:cNvSpPr txBox="1"/>
          <p:nvPr/>
        </p:nvSpPr>
        <p:spPr>
          <a:xfrm>
            <a:off x="483326" y="470262"/>
            <a:ext cx="7289074" cy="70788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4000" b="1" dirty="0"/>
              <a:t>Workflow Proposed by </a:t>
            </a:r>
            <a:r>
              <a:rPr lang="en-US" sz="4000" b="1" dirty="0" err="1"/>
              <a:t>NetCoMi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830832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5EC4EF-F3D9-454B-9026-29EF49E28AA3}"/>
              </a:ext>
            </a:extLst>
          </p:cNvPr>
          <p:cNvSpPr txBox="1"/>
          <p:nvPr/>
        </p:nvSpPr>
        <p:spPr>
          <a:xfrm>
            <a:off x="2320834" y="313508"/>
            <a:ext cx="7550331" cy="1169551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500" b="1" dirty="0"/>
              <a:t>Microbial Co-occurrence Network Construction Methods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3900786-87BF-407E-977A-69BAD439E7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6829518"/>
              </p:ext>
            </p:extLst>
          </p:nvPr>
        </p:nvGraphicFramePr>
        <p:xfrm>
          <a:off x="293914" y="1789611"/>
          <a:ext cx="7171509" cy="47156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DAB5FAB-EC3F-4F86-9C6B-E0E256592C9F}"/>
              </a:ext>
            </a:extLst>
          </p:cNvPr>
          <p:cNvSpPr txBox="1"/>
          <p:nvPr/>
        </p:nvSpPr>
        <p:spPr>
          <a:xfrm>
            <a:off x="7667895" y="2069238"/>
            <a:ext cx="38796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Correlation Based Methods:</a:t>
            </a:r>
          </a:p>
          <a:p>
            <a:r>
              <a:rPr lang="en-US" dirty="0"/>
              <a:t>Log-transformed variants of Pearson or Spearman correlation to obtain an estimate of microbial interaction between pairs of taxa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D19551-C9B5-4B4A-8A21-FF3DFF9236F5}"/>
              </a:ext>
            </a:extLst>
          </p:cNvPr>
          <p:cNvSpPr txBox="1"/>
          <p:nvPr/>
        </p:nvSpPr>
        <p:spPr>
          <a:xfrm>
            <a:off x="7667895" y="3793110"/>
            <a:ext cx="38796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Conditional Dependence Based Methods:</a:t>
            </a:r>
          </a:p>
          <a:p>
            <a:r>
              <a:rPr lang="en-US" dirty="0"/>
              <a:t>Correlation based methods typically fail to differentiate between direct and indirect associations. To account for this, a plethora of methods have been developed to model conditional dependence.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01989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1F178D-3AB8-4510-ADB3-C31FD1FF2FD6}"/>
              </a:ext>
            </a:extLst>
          </p:cNvPr>
          <p:cNvSpPr txBox="1"/>
          <p:nvPr/>
        </p:nvSpPr>
        <p:spPr>
          <a:xfrm>
            <a:off x="483326" y="470262"/>
            <a:ext cx="1863634" cy="70788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b="1" dirty="0" err="1"/>
              <a:t>SparCC</a:t>
            </a:r>
            <a:endParaRPr lang="en-US" sz="4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C99856-252A-414E-9069-4CF8580ECF2B}"/>
              </a:ext>
            </a:extLst>
          </p:cNvPr>
          <p:cNvSpPr txBox="1"/>
          <p:nvPr/>
        </p:nvSpPr>
        <p:spPr>
          <a:xfrm>
            <a:off x="1275805" y="1724297"/>
            <a:ext cx="964038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 dirty="0"/>
              <a:t>Sparse Correlations for Compositional data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 err="1"/>
              <a:t>SparCC</a:t>
            </a:r>
            <a:r>
              <a:rPr lang="en-US" sz="2500" dirty="0"/>
              <a:t> is based on an iterative approximation approach and uses log-ratio transformed data to infer the correlations between the components.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 dirty="0"/>
              <a:t>Assumptions:</a:t>
            </a:r>
            <a:r>
              <a:rPr lang="en-US" sz="2500" dirty="0"/>
              <a:t> underlying networks are large-scale and sparse.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 err="1"/>
              <a:t>SparCC</a:t>
            </a:r>
            <a:r>
              <a:rPr lang="en-US" sz="2500" dirty="0"/>
              <a:t> was shown to be better suited to avoid spurious correlations compared to direct Pearson correlations at the cost of higher computational complexity</a:t>
            </a:r>
          </a:p>
        </p:txBody>
      </p:sp>
    </p:spTree>
    <p:extLst>
      <p:ext uri="{BB962C8B-B14F-4D97-AF65-F5344CB8AC3E}">
        <p14:creationId xmlns:p14="http://schemas.microsoft.com/office/powerpoint/2010/main" val="3534599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1F178D-3AB8-4510-ADB3-C31FD1FF2FD6}"/>
              </a:ext>
            </a:extLst>
          </p:cNvPr>
          <p:cNvSpPr txBox="1"/>
          <p:nvPr/>
        </p:nvSpPr>
        <p:spPr>
          <a:xfrm>
            <a:off x="483326" y="470262"/>
            <a:ext cx="1863634" cy="70788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b="1" dirty="0" err="1"/>
              <a:t>SparCC</a:t>
            </a:r>
            <a:endParaRPr lang="en-US" sz="4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C99856-252A-414E-9069-4CF8580ECF2B}"/>
              </a:ext>
            </a:extLst>
          </p:cNvPr>
          <p:cNvSpPr txBox="1"/>
          <p:nvPr/>
        </p:nvSpPr>
        <p:spPr>
          <a:xfrm>
            <a:off x="5560424" y="824205"/>
            <a:ext cx="50727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err="1"/>
              <a:t>props_single_Early</a:t>
            </a:r>
            <a:r>
              <a:rPr lang="en-US" sz="1500" dirty="0"/>
              <a:t> &lt;- </a:t>
            </a:r>
            <a:r>
              <a:rPr lang="en-US" sz="1500" dirty="0" err="1"/>
              <a:t>netAnalyze</a:t>
            </a:r>
            <a:r>
              <a:rPr lang="en-US" sz="1500" dirty="0"/>
              <a:t>(</a:t>
            </a:r>
            <a:r>
              <a:rPr lang="en-US" sz="1500" dirty="0" err="1"/>
              <a:t>net_single_Early</a:t>
            </a:r>
            <a:r>
              <a:rPr lang="en-US" sz="1500" dirty="0"/>
              <a:t>, </a:t>
            </a:r>
          </a:p>
          <a:p>
            <a:r>
              <a:rPr lang="en-US" sz="1500" dirty="0"/>
              <a:t>                           </a:t>
            </a:r>
            <a:r>
              <a:rPr lang="en-US" sz="1500" dirty="0" err="1">
                <a:highlight>
                  <a:srgbClr val="FFFF00"/>
                </a:highlight>
              </a:rPr>
              <a:t>clustMethod</a:t>
            </a:r>
            <a:r>
              <a:rPr lang="en-US" sz="1500" dirty="0">
                <a:highlight>
                  <a:srgbClr val="FFFF00"/>
                </a:highlight>
              </a:rPr>
              <a:t> = "</a:t>
            </a:r>
            <a:r>
              <a:rPr lang="en-US" sz="1500" dirty="0" err="1">
                <a:highlight>
                  <a:srgbClr val="FFFF00"/>
                </a:highlight>
              </a:rPr>
              <a:t>cluster_fast_greedy</a:t>
            </a:r>
            <a:r>
              <a:rPr lang="en-US" sz="1500" dirty="0">
                <a:highlight>
                  <a:srgbClr val="FFFF00"/>
                </a:highlight>
              </a:rPr>
              <a:t>",</a:t>
            </a:r>
          </a:p>
          <a:p>
            <a:r>
              <a:rPr lang="en-US" sz="1500" dirty="0"/>
              <a:t>                           </a:t>
            </a:r>
            <a:r>
              <a:rPr lang="en-US" sz="1500" dirty="0" err="1">
                <a:highlight>
                  <a:srgbClr val="FFFF00"/>
                </a:highlight>
              </a:rPr>
              <a:t>hubPar</a:t>
            </a:r>
            <a:r>
              <a:rPr lang="en-US" sz="1500" dirty="0">
                <a:highlight>
                  <a:srgbClr val="FFFF00"/>
                </a:highlight>
              </a:rPr>
              <a:t> = "eigenvector", </a:t>
            </a:r>
          </a:p>
          <a:p>
            <a:r>
              <a:rPr lang="en-US" sz="1500" dirty="0"/>
              <a:t>                           </a:t>
            </a:r>
            <a:r>
              <a:rPr lang="en-US" sz="1500" dirty="0" err="1">
                <a:highlight>
                  <a:srgbClr val="FFFF00"/>
                </a:highlight>
              </a:rPr>
              <a:t>hubQuant</a:t>
            </a:r>
            <a:r>
              <a:rPr lang="en-US" sz="1500" dirty="0">
                <a:highlight>
                  <a:srgbClr val="FFFF00"/>
                </a:highlight>
              </a:rPr>
              <a:t> = 0.95</a:t>
            </a:r>
            <a:r>
              <a:rPr lang="en-US" sz="1500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17D24C-0BC7-4845-B051-B056B27EE926}"/>
              </a:ext>
            </a:extLst>
          </p:cNvPr>
          <p:cNvSpPr txBox="1"/>
          <p:nvPr/>
        </p:nvSpPr>
        <p:spPr>
          <a:xfrm>
            <a:off x="343989" y="1988656"/>
            <a:ext cx="5072744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err="1"/>
              <a:t>net_single_Early</a:t>
            </a:r>
            <a:r>
              <a:rPr lang="en-US" sz="1500" dirty="0"/>
              <a:t> &lt;- </a:t>
            </a:r>
            <a:r>
              <a:rPr lang="en-US" sz="1500" dirty="0" err="1"/>
              <a:t>netConstruct</a:t>
            </a:r>
            <a:r>
              <a:rPr lang="en-US" sz="1500" dirty="0"/>
              <a:t>(</a:t>
            </a:r>
            <a:r>
              <a:rPr lang="en-US" sz="1500" dirty="0" err="1"/>
              <a:t>Early_data</a:t>
            </a:r>
            <a:r>
              <a:rPr lang="en-US" sz="1500" dirty="0"/>
              <a:t>,</a:t>
            </a:r>
          </a:p>
          <a:p>
            <a:r>
              <a:rPr lang="en-US" sz="1500" dirty="0"/>
              <a:t>                           verbose = 3,</a:t>
            </a:r>
          </a:p>
          <a:p>
            <a:r>
              <a:rPr lang="en-US" sz="1500" dirty="0"/>
              <a:t>                           </a:t>
            </a:r>
            <a:r>
              <a:rPr lang="en-US" sz="1500" dirty="0" err="1">
                <a:highlight>
                  <a:srgbClr val="FFFF00"/>
                </a:highlight>
              </a:rPr>
              <a:t>filtTax</a:t>
            </a:r>
            <a:r>
              <a:rPr lang="en-US" sz="1500" dirty="0">
                <a:highlight>
                  <a:srgbClr val="FFFF00"/>
                </a:highlight>
              </a:rPr>
              <a:t> = "</a:t>
            </a:r>
            <a:r>
              <a:rPr lang="en-US" sz="1500" dirty="0" err="1">
                <a:highlight>
                  <a:srgbClr val="FFFF00"/>
                </a:highlight>
              </a:rPr>
              <a:t>highestFreq</a:t>
            </a:r>
            <a:r>
              <a:rPr lang="en-US" sz="1500" dirty="0">
                <a:highlight>
                  <a:srgbClr val="FFFF00"/>
                </a:highlight>
              </a:rPr>
              <a:t>",</a:t>
            </a:r>
          </a:p>
          <a:p>
            <a:r>
              <a:rPr lang="en-US" sz="1500" dirty="0"/>
              <a:t>                           </a:t>
            </a:r>
            <a:r>
              <a:rPr lang="en-US" sz="1500" dirty="0" err="1">
                <a:highlight>
                  <a:srgbClr val="FFFF00"/>
                </a:highlight>
              </a:rPr>
              <a:t>filtTaxPar</a:t>
            </a:r>
            <a:r>
              <a:rPr lang="en-US" sz="1500" dirty="0">
                <a:highlight>
                  <a:srgbClr val="FFFF00"/>
                </a:highlight>
              </a:rPr>
              <a:t> = list(</a:t>
            </a:r>
            <a:r>
              <a:rPr lang="en-US" sz="1500" dirty="0" err="1">
                <a:highlight>
                  <a:srgbClr val="FFFF00"/>
                </a:highlight>
              </a:rPr>
              <a:t>highestFreq</a:t>
            </a:r>
            <a:r>
              <a:rPr lang="en-US" sz="1500" dirty="0">
                <a:highlight>
                  <a:srgbClr val="FFFF00"/>
                </a:highlight>
              </a:rPr>
              <a:t> = 100),</a:t>
            </a:r>
          </a:p>
          <a:p>
            <a:r>
              <a:rPr lang="en-US" sz="1500" dirty="0"/>
              <a:t>                           # </a:t>
            </a:r>
            <a:r>
              <a:rPr lang="en-US" sz="1500" dirty="0" err="1"/>
              <a:t>filtTax</a:t>
            </a:r>
            <a:r>
              <a:rPr lang="en-US" sz="1500" dirty="0"/>
              <a:t> = "none",</a:t>
            </a:r>
          </a:p>
          <a:p>
            <a:r>
              <a:rPr lang="en-US" sz="1500" dirty="0"/>
              <a:t>                           # </a:t>
            </a:r>
            <a:r>
              <a:rPr lang="en-US" sz="1500" dirty="0" err="1"/>
              <a:t>filtTaxPar</a:t>
            </a:r>
            <a:r>
              <a:rPr lang="en-US" sz="1500" dirty="0"/>
              <a:t> = "</a:t>
            </a:r>
            <a:r>
              <a:rPr lang="en-US" sz="1500" dirty="0" err="1"/>
              <a:t>totalReads</a:t>
            </a:r>
            <a:r>
              <a:rPr lang="en-US" sz="1500" dirty="0"/>
              <a:t>",</a:t>
            </a:r>
          </a:p>
          <a:p>
            <a:r>
              <a:rPr lang="en-US" sz="1500" dirty="0"/>
              <a:t>                           </a:t>
            </a:r>
            <a:r>
              <a:rPr lang="en-US" sz="1500" dirty="0" err="1">
                <a:highlight>
                  <a:srgbClr val="FFFF00"/>
                </a:highlight>
              </a:rPr>
              <a:t>filtSamp</a:t>
            </a:r>
            <a:r>
              <a:rPr lang="en-US" sz="1500" dirty="0">
                <a:highlight>
                  <a:srgbClr val="FFFF00"/>
                </a:highlight>
              </a:rPr>
              <a:t> = "</a:t>
            </a:r>
            <a:r>
              <a:rPr lang="en-US" sz="1500" dirty="0" err="1">
                <a:highlight>
                  <a:srgbClr val="FFFF00"/>
                </a:highlight>
              </a:rPr>
              <a:t>totalReads</a:t>
            </a:r>
            <a:r>
              <a:rPr lang="en-US" sz="1500" dirty="0">
                <a:highlight>
                  <a:srgbClr val="FFFF00"/>
                </a:highlight>
              </a:rPr>
              <a:t>",</a:t>
            </a:r>
          </a:p>
          <a:p>
            <a:r>
              <a:rPr lang="en-US" sz="1500" dirty="0"/>
              <a:t>                           </a:t>
            </a:r>
            <a:r>
              <a:rPr lang="en-US" sz="1500" dirty="0" err="1">
                <a:highlight>
                  <a:srgbClr val="FFFF00"/>
                </a:highlight>
              </a:rPr>
              <a:t>filtSampPar</a:t>
            </a:r>
            <a:r>
              <a:rPr lang="en-US" sz="1500" dirty="0">
                <a:highlight>
                  <a:srgbClr val="FFFF00"/>
                </a:highlight>
              </a:rPr>
              <a:t> = list(</a:t>
            </a:r>
            <a:r>
              <a:rPr lang="en-US" sz="1500" dirty="0" err="1">
                <a:highlight>
                  <a:srgbClr val="FFFF00"/>
                </a:highlight>
              </a:rPr>
              <a:t>totalReads</a:t>
            </a:r>
            <a:r>
              <a:rPr lang="en-US" sz="1500" dirty="0">
                <a:highlight>
                  <a:srgbClr val="FFFF00"/>
                </a:highlight>
              </a:rPr>
              <a:t> = 1000),</a:t>
            </a:r>
          </a:p>
          <a:p>
            <a:r>
              <a:rPr lang="en-US" sz="1500" dirty="0"/>
              <a:t>                           </a:t>
            </a:r>
            <a:r>
              <a:rPr lang="en-US" sz="1500" dirty="0" err="1"/>
              <a:t>zeroMethod</a:t>
            </a:r>
            <a:r>
              <a:rPr lang="en-US" sz="1500" dirty="0"/>
              <a:t> = "none", </a:t>
            </a:r>
            <a:r>
              <a:rPr lang="en-US" sz="1500" dirty="0" err="1"/>
              <a:t>normMethod</a:t>
            </a:r>
            <a:r>
              <a:rPr lang="en-US" sz="1500" dirty="0"/>
              <a:t> = "none",</a:t>
            </a:r>
          </a:p>
          <a:p>
            <a:r>
              <a:rPr lang="en-US" sz="1500" dirty="0"/>
              <a:t>                           measure = "</a:t>
            </a:r>
            <a:r>
              <a:rPr lang="en-US" sz="1500" dirty="0" err="1"/>
              <a:t>sparcc</a:t>
            </a:r>
            <a:r>
              <a:rPr lang="en-US" sz="1500" dirty="0"/>
              <a:t>",</a:t>
            </a:r>
          </a:p>
          <a:p>
            <a:r>
              <a:rPr lang="en-US" sz="1500" dirty="0"/>
              <a:t>                           </a:t>
            </a:r>
            <a:r>
              <a:rPr lang="en-US" sz="1500" dirty="0" err="1">
                <a:highlight>
                  <a:srgbClr val="FFFF00"/>
                </a:highlight>
              </a:rPr>
              <a:t>sparsMethod</a:t>
            </a:r>
            <a:r>
              <a:rPr lang="en-US" sz="1500" dirty="0">
                <a:highlight>
                  <a:srgbClr val="FFFF00"/>
                </a:highlight>
              </a:rPr>
              <a:t> = "threshold", thresh = 0.4,</a:t>
            </a:r>
          </a:p>
          <a:p>
            <a:r>
              <a:rPr lang="en-US" sz="1500" dirty="0"/>
              <a:t>                           </a:t>
            </a:r>
            <a:r>
              <a:rPr lang="en-US" sz="1500" dirty="0" err="1">
                <a:highlight>
                  <a:srgbClr val="FFFF00"/>
                </a:highlight>
              </a:rPr>
              <a:t>dissFunc</a:t>
            </a:r>
            <a:r>
              <a:rPr lang="en-US" sz="1500" dirty="0">
                <a:highlight>
                  <a:srgbClr val="FFFF00"/>
                </a:highlight>
              </a:rPr>
              <a:t> = "signed", </a:t>
            </a:r>
          </a:p>
          <a:p>
            <a:r>
              <a:rPr lang="en-US" sz="1500" dirty="0"/>
              <a:t>                           seed = 123456)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C78BA7-9768-45A8-A8D1-F3CBDD600C08}"/>
              </a:ext>
            </a:extLst>
          </p:cNvPr>
          <p:cNvSpPr txBox="1"/>
          <p:nvPr/>
        </p:nvSpPr>
        <p:spPr>
          <a:xfrm>
            <a:off x="5560424" y="2348331"/>
            <a:ext cx="593489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err="1"/>
              <a:t>p_Early</a:t>
            </a:r>
            <a:r>
              <a:rPr lang="en-US" sz="1500" dirty="0"/>
              <a:t> &lt;- plot(</a:t>
            </a:r>
            <a:r>
              <a:rPr lang="en-US" sz="1500" dirty="0" err="1"/>
              <a:t>props_single_Early</a:t>
            </a:r>
            <a:r>
              <a:rPr lang="en-US" sz="1500" dirty="0"/>
              <a:t>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shortenLabels</a:t>
            </a:r>
            <a:r>
              <a:rPr lang="en-US" sz="1500" dirty="0"/>
              <a:t> = "none",</a:t>
            </a:r>
          </a:p>
          <a:p>
            <a:r>
              <a:rPr lang="en-US" sz="1500" dirty="0"/>
              <a:t>          # </a:t>
            </a:r>
            <a:r>
              <a:rPr lang="en-US" sz="1500" dirty="0" err="1"/>
              <a:t>labelLength</a:t>
            </a:r>
            <a:r>
              <a:rPr lang="en-US" sz="1500" dirty="0"/>
              <a:t> = 16,</a:t>
            </a:r>
          </a:p>
          <a:p>
            <a:r>
              <a:rPr lang="en-US" sz="1500" dirty="0"/>
              <a:t>          # </a:t>
            </a:r>
            <a:r>
              <a:rPr lang="en-US" sz="1500" dirty="0" err="1"/>
              <a:t>charToRm</a:t>
            </a:r>
            <a:r>
              <a:rPr lang="en-US" sz="1500" dirty="0"/>
              <a:t> = "g__",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labelScale</a:t>
            </a:r>
            <a:r>
              <a:rPr lang="en-US" sz="1500" dirty="0"/>
              <a:t> = FALSE,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rmSingles</a:t>
            </a:r>
            <a:r>
              <a:rPr lang="en-US" sz="1500" dirty="0"/>
              <a:t> = "all",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nodeSize</a:t>
            </a:r>
            <a:r>
              <a:rPr lang="en-US" sz="1500" dirty="0"/>
              <a:t> = "eigenvector",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nodeColor</a:t>
            </a:r>
            <a:r>
              <a:rPr lang="en-US" sz="1500" dirty="0"/>
              <a:t> = "cluster",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hubBorderCol</a:t>
            </a:r>
            <a:r>
              <a:rPr lang="en-US" sz="1500" dirty="0"/>
              <a:t> = "blue",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cexNodes</a:t>
            </a:r>
            <a:r>
              <a:rPr lang="en-US" sz="1500" dirty="0"/>
              <a:t> = 1,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cexLabels</a:t>
            </a:r>
            <a:r>
              <a:rPr lang="en-US" sz="1500" dirty="0"/>
              <a:t> = 0.5,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edgeWidth</a:t>
            </a:r>
            <a:r>
              <a:rPr lang="en-US" sz="1500" dirty="0"/>
              <a:t> = 1,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highlightHubs</a:t>
            </a:r>
            <a:r>
              <a:rPr lang="en-US" sz="1500" dirty="0"/>
              <a:t> = TRUE,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cexHubs</a:t>
            </a:r>
            <a:r>
              <a:rPr lang="en-US" sz="1500" dirty="0"/>
              <a:t> = 1.5,</a:t>
            </a:r>
          </a:p>
          <a:p>
            <a:r>
              <a:rPr lang="en-US" sz="1500" dirty="0"/>
              <a:t>          # </a:t>
            </a:r>
            <a:r>
              <a:rPr lang="en-US" sz="1500" dirty="0" err="1"/>
              <a:t>cexHubLabels</a:t>
            </a:r>
            <a:r>
              <a:rPr lang="en-US" sz="1500" dirty="0"/>
              <a:t> = 2,</a:t>
            </a:r>
          </a:p>
          <a:p>
            <a:r>
              <a:rPr lang="en-US" sz="1500" dirty="0"/>
              <a:t>          title1 = "Early Phase Network on Family level with </a:t>
            </a:r>
            <a:r>
              <a:rPr lang="en-US" sz="1500" dirty="0" err="1"/>
              <a:t>SparCC</a:t>
            </a:r>
            <a:r>
              <a:rPr lang="en-US" sz="1500" dirty="0"/>
              <a:t> Method.", 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showTitle</a:t>
            </a:r>
            <a:r>
              <a:rPr lang="en-US" sz="1500" dirty="0"/>
              <a:t> = TRUE,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cexTitle</a:t>
            </a:r>
            <a:r>
              <a:rPr lang="en-US" sz="1500" dirty="0"/>
              <a:t> = 1.5)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A9563E-8EAC-4836-AFA7-341F7FF05F8D}"/>
              </a:ext>
            </a:extLst>
          </p:cNvPr>
          <p:cNvSpPr txBox="1"/>
          <p:nvPr/>
        </p:nvSpPr>
        <p:spPr>
          <a:xfrm>
            <a:off x="343989" y="1557769"/>
            <a:ext cx="34834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Network Construction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D888BC-D9FD-4277-9117-20B34FF78969}"/>
              </a:ext>
            </a:extLst>
          </p:cNvPr>
          <p:cNvSpPr txBox="1"/>
          <p:nvPr/>
        </p:nvSpPr>
        <p:spPr>
          <a:xfrm>
            <a:off x="5560424" y="470262"/>
            <a:ext cx="34834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Network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1AC628-6B07-4D3D-819E-18129A1BBF71}"/>
              </a:ext>
            </a:extLst>
          </p:cNvPr>
          <p:cNvSpPr txBox="1"/>
          <p:nvPr/>
        </p:nvSpPr>
        <p:spPr>
          <a:xfrm>
            <a:off x="5560424" y="1969696"/>
            <a:ext cx="34834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Network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272024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1F178D-3AB8-4510-ADB3-C31FD1FF2FD6}"/>
              </a:ext>
            </a:extLst>
          </p:cNvPr>
          <p:cNvSpPr txBox="1"/>
          <p:nvPr/>
        </p:nvSpPr>
        <p:spPr>
          <a:xfrm>
            <a:off x="483326" y="470262"/>
            <a:ext cx="2194560" cy="70788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SPRING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9B9E1B-FCB8-4C4A-B2A8-28951540F3C8}"/>
              </a:ext>
            </a:extLst>
          </p:cNvPr>
          <p:cNvSpPr txBox="1"/>
          <p:nvPr/>
        </p:nvSpPr>
        <p:spPr>
          <a:xfrm>
            <a:off x="1371599" y="1449977"/>
            <a:ext cx="1034578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Semi-Parametric Rank-based approach for </a:t>
            </a:r>
            <a:r>
              <a:rPr lang="en-US" sz="2500" b="1" dirty="0" err="1"/>
              <a:t>INference</a:t>
            </a:r>
            <a:r>
              <a:rPr lang="en-US" sz="2500" b="1" dirty="0"/>
              <a:t> in Graphical model approach 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Applicable both to quantitative and relative abundance data.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In SPRING, the correlation matrix is estimated via a semi-parametric rank-based correlation estimator.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The data are assumed to follow a truncated Gaussian copula model.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The latent correlation matrix is estimated using Kendall’s τ and element-wise univariate optimization of an inverse copula function.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Sparse conditional dependencies are then inferred using the neighborhood selection approach using the latent correlation estimate.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SPRING introduces a modified </a:t>
            </a:r>
            <a:r>
              <a:rPr lang="en-US" sz="2500" dirty="0" err="1"/>
              <a:t>clr</a:t>
            </a:r>
            <a:r>
              <a:rPr lang="en-US" sz="2500" dirty="0"/>
              <a:t> transformation (</a:t>
            </a:r>
            <a:r>
              <a:rPr lang="en-US" sz="2500" dirty="0" err="1"/>
              <a:t>mclr</a:t>
            </a:r>
            <a:r>
              <a:rPr lang="en-US" sz="2500" dirty="0"/>
              <a:t>) that does not require pseudo counts. </a:t>
            </a:r>
          </a:p>
        </p:txBody>
      </p:sp>
    </p:spTree>
    <p:extLst>
      <p:ext uri="{BB962C8B-B14F-4D97-AF65-F5344CB8AC3E}">
        <p14:creationId xmlns:p14="http://schemas.microsoft.com/office/powerpoint/2010/main" val="2975751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1F178D-3AB8-4510-ADB3-C31FD1FF2FD6}"/>
              </a:ext>
            </a:extLst>
          </p:cNvPr>
          <p:cNvSpPr txBox="1"/>
          <p:nvPr/>
        </p:nvSpPr>
        <p:spPr>
          <a:xfrm>
            <a:off x="483326" y="470262"/>
            <a:ext cx="1863634" cy="70788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SPRING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C99856-252A-414E-9069-4CF8580ECF2B}"/>
              </a:ext>
            </a:extLst>
          </p:cNvPr>
          <p:cNvSpPr txBox="1"/>
          <p:nvPr/>
        </p:nvSpPr>
        <p:spPr>
          <a:xfrm>
            <a:off x="5560424" y="824205"/>
            <a:ext cx="50727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err="1"/>
              <a:t>props_single_Early</a:t>
            </a:r>
            <a:r>
              <a:rPr lang="en-US" sz="1500" dirty="0"/>
              <a:t> &lt;- </a:t>
            </a:r>
            <a:r>
              <a:rPr lang="en-US" sz="1500" dirty="0" err="1"/>
              <a:t>netAnalyze</a:t>
            </a:r>
            <a:r>
              <a:rPr lang="en-US" sz="1500" dirty="0"/>
              <a:t>(</a:t>
            </a:r>
            <a:r>
              <a:rPr lang="en-US" sz="1500" dirty="0" err="1"/>
              <a:t>net_single_Early</a:t>
            </a:r>
            <a:r>
              <a:rPr lang="en-US" sz="1500" dirty="0"/>
              <a:t>, </a:t>
            </a:r>
          </a:p>
          <a:p>
            <a:r>
              <a:rPr lang="en-US" sz="1500" dirty="0"/>
              <a:t>                           </a:t>
            </a:r>
            <a:r>
              <a:rPr lang="en-US" sz="1500" dirty="0" err="1">
                <a:highlight>
                  <a:srgbClr val="FFFF00"/>
                </a:highlight>
              </a:rPr>
              <a:t>clustMethod</a:t>
            </a:r>
            <a:r>
              <a:rPr lang="en-US" sz="1500" dirty="0">
                <a:highlight>
                  <a:srgbClr val="FFFF00"/>
                </a:highlight>
              </a:rPr>
              <a:t> = "</a:t>
            </a:r>
            <a:r>
              <a:rPr lang="en-US" sz="1500" dirty="0" err="1">
                <a:highlight>
                  <a:srgbClr val="FFFF00"/>
                </a:highlight>
              </a:rPr>
              <a:t>cluster_fast_greedy</a:t>
            </a:r>
            <a:r>
              <a:rPr lang="en-US" sz="1500" dirty="0">
                <a:highlight>
                  <a:srgbClr val="FFFF00"/>
                </a:highlight>
              </a:rPr>
              <a:t>",</a:t>
            </a:r>
          </a:p>
          <a:p>
            <a:r>
              <a:rPr lang="en-US" sz="1500" dirty="0"/>
              <a:t>                           </a:t>
            </a:r>
            <a:r>
              <a:rPr lang="en-US" sz="1500" dirty="0" err="1">
                <a:highlight>
                  <a:srgbClr val="FFFF00"/>
                </a:highlight>
              </a:rPr>
              <a:t>hubPar</a:t>
            </a:r>
            <a:r>
              <a:rPr lang="en-US" sz="1500" dirty="0">
                <a:highlight>
                  <a:srgbClr val="FFFF00"/>
                </a:highlight>
              </a:rPr>
              <a:t> = "eigenvector", </a:t>
            </a:r>
          </a:p>
          <a:p>
            <a:r>
              <a:rPr lang="en-US" sz="1500" dirty="0"/>
              <a:t>                           </a:t>
            </a:r>
            <a:r>
              <a:rPr lang="en-US" sz="1500" dirty="0" err="1">
                <a:highlight>
                  <a:srgbClr val="FFFF00"/>
                </a:highlight>
              </a:rPr>
              <a:t>hubQuant</a:t>
            </a:r>
            <a:r>
              <a:rPr lang="en-US" sz="1500" dirty="0">
                <a:highlight>
                  <a:srgbClr val="FFFF00"/>
                </a:highlight>
              </a:rPr>
              <a:t> = 0.95</a:t>
            </a:r>
            <a:r>
              <a:rPr lang="en-US" sz="1500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17D24C-0BC7-4845-B051-B056B27EE926}"/>
              </a:ext>
            </a:extLst>
          </p:cNvPr>
          <p:cNvSpPr txBox="1"/>
          <p:nvPr/>
        </p:nvSpPr>
        <p:spPr>
          <a:xfrm>
            <a:off x="343988" y="1988656"/>
            <a:ext cx="5216435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err="1"/>
              <a:t>net_single_Early_Spring</a:t>
            </a:r>
            <a:r>
              <a:rPr lang="en-US" sz="1500" dirty="0"/>
              <a:t> &lt;- </a:t>
            </a:r>
            <a:r>
              <a:rPr lang="en-US" sz="1500" dirty="0" err="1"/>
              <a:t>netConstruct</a:t>
            </a:r>
            <a:r>
              <a:rPr lang="en-US" sz="1500" dirty="0"/>
              <a:t>(</a:t>
            </a:r>
            <a:r>
              <a:rPr lang="en-US" sz="1500" dirty="0" err="1"/>
              <a:t>Early_data</a:t>
            </a:r>
            <a:r>
              <a:rPr lang="en-US" sz="1500" dirty="0"/>
              <a:t>, verbose = 3,</a:t>
            </a:r>
          </a:p>
          <a:p>
            <a:r>
              <a:rPr lang="en-US" sz="1500" dirty="0"/>
              <a:t>                           </a:t>
            </a:r>
            <a:r>
              <a:rPr lang="en-US" sz="1500" dirty="0" err="1">
                <a:highlight>
                  <a:srgbClr val="FFFF00"/>
                </a:highlight>
              </a:rPr>
              <a:t>filtTax</a:t>
            </a:r>
            <a:r>
              <a:rPr lang="en-US" sz="1500" dirty="0">
                <a:highlight>
                  <a:srgbClr val="FFFF00"/>
                </a:highlight>
              </a:rPr>
              <a:t> = "</a:t>
            </a:r>
            <a:r>
              <a:rPr lang="en-US" sz="1500" dirty="0" err="1">
                <a:highlight>
                  <a:srgbClr val="FFFF00"/>
                </a:highlight>
              </a:rPr>
              <a:t>highestFreq</a:t>
            </a:r>
            <a:r>
              <a:rPr lang="en-US" sz="1500" dirty="0">
                <a:highlight>
                  <a:srgbClr val="FFFF00"/>
                </a:highlight>
              </a:rPr>
              <a:t>",</a:t>
            </a:r>
          </a:p>
          <a:p>
            <a:r>
              <a:rPr lang="en-US" sz="1500" dirty="0"/>
              <a:t>                           </a:t>
            </a:r>
            <a:r>
              <a:rPr lang="en-US" sz="1500" dirty="0" err="1">
                <a:highlight>
                  <a:srgbClr val="FFFF00"/>
                </a:highlight>
              </a:rPr>
              <a:t>filtTaxPar</a:t>
            </a:r>
            <a:r>
              <a:rPr lang="en-US" sz="1500" dirty="0">
                <a:highlight>
                  <a:srgbClr val="FFFF00"/>
                </a:highlight>
              </a:rPr>
              <a:t> = list(</a:t>
            </a:r>
            <a:r>
              <a:rPr lang="en-US" sz="1500" dirty="0" err="1">
                <a:highlight>
                  <a:srgbClr val="FFFF00"/>
                </a:highlight>
              </a:rPr>
              <a:t>highestFreq</a:t>
            </a:r>
            <a:r>
              <a:rPr lang="en-US" sz="1500" dirty="0">
                <a:highlight>
                  <a:srgbClr val="FFFF00"/>
                </a:highlight>
              </a:rPr>
              <a:t> = 100</a:t>
            </a:r>
            <a:r>
              <a:rPr lang="en-US" sz="1500" dirty="0"/>
              <a:t>),</a:t>
            </a:r>
          </a:p>
          <a:p>
            <a:r>
              <a:rPr lang="en-US" sz="1500" dirty="0"/>
              <a:t>                           #filtTax = "none",</a:t>
            </a:r>
          </a:p>
          <a:p>
            <a:r>
              <a:rPr lang="en-US" sz="1500" dirty="0"/>
              <a:t>                           #filtTaxPar = "</a:t>
            </a:r>
            <a:r>
              <a:rPr lang="en-US" sz="1500" dirty="0" err="1"/>
              <a:t>totalReads</a:t>
            </a:r>
            <a:r>
              <a:rPr lang="en-US" sz="1500" dirty="0"/>
              <a:t>",</a:t>
            </a:r>
          </a:p>
          <a:p>
            <a:r>
              <a:rPr lang="en-US" sz="1500" dirty="0"/>
              <a:t>                           </a:t>
            </a:r>
            <a:r>
              <a:rPr lang="en-US" sz="1500" dirty="0" err="1">
                <a:highlight>
                  <a:srgbClr val="FFFF00"/>
                </a:highlight>
              </a:rPr>
              <a:t>filtSamp</a:t>
            </a:r>
            <a:r>
              <a:rPr lang="en-US" sz="1500" dirty="0">
                <a:highlight>
                  <a:srgbClr val="FFFF00"/>
                </a:highlight>
              </a:rPr>
              <a:t> = "</a:t>
            </a:r>
            <a:r>
              <a:rPr lang="en-US" sz="1500" dirty="0" err="1">
                <a:highlight>
                  <a:srgbClr val="FFFF00"/>
                </a:highlight>
              </a:rPr>
              <a:t>totalReads</a:t>
            </a:r>
            <a:r>
              <a:rPr lang="en-US" sz="1500" dirty="0">
                <a:highlight>
                  <a:srgbClr val="FFFF00"/>
                </a:highlight>
              </a:rPr>
              <a:t>",</a:t>
            </a:r>
          </a:p>
          <a:p>
            <a:r>
              <a:rPr lang="en-US" sz="1500" dirty="0"/>
              <a:t>                           </a:t>
            </a:r>
            <a:r>
              <a:rPr lang="en-US" sz="1500" dirty="0" err="1">
                <a:highlight>
                  <a:srgbClr val="FFFF00"/>
                </a:highlight>
              </a:rPr>
              <a:t>filtSampPar</a:t>
            </a:r>
            <a:r>
              <a:rPr lang="en-US" sz="1500" dirty="0">
                <a:highlight>
                  <a:srgbClr val="FFFF00"/>
                </a:highlight>
              </a:rPr>
              <a:t> = list(</a:t>
            </a:r>
            <a:r>
              <a:rPr lang="en-US" sz="1500" dirty="0" err="1">
                <a:highlight>
                  <a:srgbClr val="FFFF00"/>
                </a:highlight>
              </a:rPr>
              <a:t>totalReads</a:t>
            </a:r>
            <a:r>
              <a:rPr lang="en-US" sz="1500" dirty="0">
                <a:highlight>
                  <a:srgbClr val="FFFF00"/>
                </a:highlight>
              </a:rPr>
              <a:t> = 1000),</a:t>
            </a:r>
          </a:p>
          <a:p>
            <a:r>
              <a:rPr lang="en-US" sz="1500" dirty="0"/>
              <a:t>                           </a:t>
            </a:r>
            <a:r>
              <a:rPr lang="en-US" sz="1500" dirty="0" err="1"/>
              <a:t>zeroMethod</a:t>
            </a:r>
            <a:r>
              <a:rPr lang="en-US" sz="1500" dirty="0"/>
              <a:t> = "none", </a:t>
            </a:r>
            <a:r>
              <a:rPr lang="en-US" sz="1500" dirty="0" err="1"/>
              <a:t>normMethod</a:t>
            </a:r>
            <a:r>
              <a:rPr lang="en-US" sz="1500" dirty="0"/>
              <a:t> = "none",</a:t>
            </a:r>
          </a:p>
          <a:p>
            <a:r>
              <a:rPr lang="en-US" sz="1500" dirty="0"/>
              <a:t>                           measure = "spring",</a:t>
            </a:r>
          </a:p>
          <a:p>
            <a:r>
              <a:rPr lang="en-US" sz="1500" dirty="0"/>
              <a:t>                           </a:t>
            </a:r>
            <a:r>
              <a:rPr lang="en-US" sz="1500" dirty="0" err="1"/>
              <a:t>measurePar</a:t>
            </a:r>
            <a:r>
              <a:rPr lang="en-US" sz="1500" dirty="0"/>
              <a:t> = list(</a:t>
            </a:r>
            <a:r>
              <a:rPr lang="en-US" sz="1500" dirty="0" err="1"/>
              <a:t>nlambda</a:t>
            </a:r>
            <a:r>
              <a:rPr lang="en-US" sz="1500" dirty="0"/>
              <a:t> = 20, </a:t>
            </a:r>
          </a:p>
          <a:p>
            <a:r>
              <a:rPr lang="en-US" sz="1500" dirty="0"/>
              <a:t>                                             </a:t>
            </a:r>
            <a:r>
              <a:rPr lang="en-US" sz="1500" dirty="0" err="1">
                <a:highlight>
                  <a:srgbClr val="FFFF00"/>
                </a:highlight>
              </a:rPr>
              <a:t>rep.num</a:t>
            </a:r>
            <a:r>
              <a:rPr lang="en-US" sz="1500" dirty="0">
                <a:highlight>
                  <a:srgbClr val="FFFF00"/>
                </a:highlight>
              </a:rPr>
              <a:t> = 20,</a:t>
            </a:r>
          </a:p>
          <a:p>
            <a:r>
              <a:rPr lang="en-US" sz="1500" dirty="0"/>
              <a:t>                                             </a:t>
            </a:r>
            <a:r>
              <a:rPr lang="en-US" sz="1500" dirty="0">
                <a:highlight>
                  <a:srgbClr val="FFFF00"/>
                </a:highlight>
              </a:rPr>
              <a:t>thresh = 0.1, </a:t>
            </a:r>
          </a:p>
          <a:p>
            <a:r>
              <a:rPr lang="en-US" sz="1500" dirty="0"/>
              <a:t>                                             </a:t>
            </a:r>
            <a:r>
              <a:rPr lang="en-US" sz="1500" dirty="0" err="1">
                <a:highlight>
                  <a:srgbClr val="FFFF00"/>
                </a:highlight>
              </a:rPr>
              <a:t>subsample.ratio</a:t>
            </a:r>
            <a:r>
              <a:rPr lang="en-US" sz="1500" dirty="0">
                <a:highlight>
                  <a:srgbClr val="FFFF00"/>
                </a:highlight>
              </a:rPr>
              <a:t> = 0.8, </a:t>
            </a:r>
            <a:r>
              <a:rPr lang="en-US" sz="1500" dirty="0"/>
              <a:t># 10*sqrt(n)/n for n &gt; 144</a:t>
            </a:r>
          </a:p>
          <a:p>
            <a:r>
              <a:rPr lang="en-US" sz="1500" dirty="0"/>
              <a:t>                                             </a:t>
            </a:r>
            <a:r>
              <a:rPr lang="en-US" sz="1500" dirty="0" err="1"/>
              <a:t>lambda.min.ratio</a:t>
            </a:r>
            <a:r>
              <a:rPr lang="en-US" sz="1500" dirty="0"/>
              <a:t> = 0.01,</a:t>
            </a:r>
          </a:p>
          <a:p>
            <a:r>
              <a:rPr lang="en-US" sz="1500" dirty="0"/>
              <a:t>                                             </a:t>
            </a:r>
            <a:r>
              <a:rPr lang="en-US" sz="1500" dirty="0" err="1">
                <a:highlight>
                  <a:srgbClr val="FFFF00"/>
                </a:highlight>
              </a:rPr>
              <a:t>lambdaseq</a:t>
            </a:r>
            <a:r>
              <a:rPr lang="en-US" sz="1500" dirty="0">
                <a:highlight>
                  <a:srgbClr val="FFFF00"/>
                </a:highlight>
              </a:rPr>
              <a:t> = "data-specific",</a:t>
            </a:r>
          </a:p>
          <a:p>
            <a:r>
              <a:rPr lang="en-US" sz="1500" dirty="0"/>
              <a:t>                                             </a:t>
            </a:r>
            <a:r>
              <a:rPr lang="en-US" sz="1500" dirty="0" err="1"/>
              <a:t>ncores</a:t>
            </a:r>
            <a:r>
              <a:rPr lang="en-US" sz="1500" dirty="0"/>
              <a:t>=1),</a:t>
            </a:r>
          </a:p>
          <a:p>
            <a:r>
              <a:rPr lang="en-US" sz="1500" dirty="0"/>
              <a:t>                           </a:t>
            </a:r>
            <a:r>
              <a:rPr lang="en-US" sz="1500" dirty="0" err="1"/>
              <a:t>sparsMethod</a:t>
            </a:r>
            <a:r>
              <a:rPr lang="en-US" sz="1500" dirty="0"/>
              <a:t> = "none",  </a:t>
            </a:r>
            <a:r>
              <a:rPr lang="en-US" sz="1500" dirty="0" err="1">
                <a:highlight>
                  <a:srgbClr val="FFFF00"/>
                </a:highlight>
              </a:rPr>
              <a:t>dissFunc</a:t>
            </a:r>
            <a:r>
              <a:rPr lang="en-US" sz="1500" dirty="0">
                <a:highlight>
                  <a:srgbClr val="FFFF00"/>
                </a:highlight>
              </a:rPr>
              <a:t> = "signed"</a:t>
            </a:r>
            <a:r>
              <a:rPr lang="en-US" sz="1500" dirty="0"/>
              <a:t>, </a:t>
            </a:r>
          </a:p>
          <a:p>
            <a:r>
              <a:rPr lang="en-US" sz="1500" dirty="0"/>
              <a:t>                           seed = 123456)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C78BA7-9768-45A8-A8D1-F3CBDD600C08}"/>
              </a:ext>
            </a:extLst>
          </p:cNvPr>
          <p:cNvSpPr txBox="1"/>
          <p:nvPr/>
        </p:nvSpPr>
        <p:spPr>
          <a:xfrm>
            <a:off x="5560424" y="2348331"/>
            <a:ext cx="593489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err="1"/>
              <a:t>p_Early</a:t>
            </a:r>
            <a:r>
              <a:rPr lang="en-US" sz="1500" dirty="0"/>
              <a:t> &lt;- plot(</a:t>
            </a:r>
            <a:r>
              <a:rPr lang="en-US" sz="1500" dirty="0" err="1"/>
              <a:t>props_single_Early</a:t>
            </a:r>
            <a:r>
              <a:rPr lang="en-US" sz="1500" dirty="0"/>
              <a:t>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shortenLabels</a:t>
            </a:r>
            <a:r>
              <a:rPr lang="en-US" sz="1500" dirty="0"/>
              <a:t> = "none",</a:t>
            </a:r>
          </a:p>
          <a:p>
            <a:r>
              <a:rPr lang="en-US" sz="1500" dirty="0"/>
              <a:t>          # </a:t>
            </a:r>
            <a:r>
              <a:rPr lang="en-US" sz="1500" dirty="0" err="1"/>
              <a:t>labelLength</a:t>
            </a:r>
            <a:r>
              <a:rPr lang="en-US" sz="1500" dirty="0"/>
              <a:t> = 16,</a:t>
            </a:r>
          </a:p>
          <a:p>
            <a:r>
              <a:rPr lang="en-US" sz="1500" dirty="0"/>
              <a:t>          # </a:t>
            </a:r>
            <a:r>
              <a:rPr lang="en-US" sz="1500" dirty="0" err="1"/>
              <a:t>charToRm</a:t>
            </a:r>
            <a:r>
              <a:rPr lang="en-US" sz="1500" dirty="0"/>
              <a:t> = "g__",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labelScale</a:t>
            </a:r>
            <a:r>
              <a:rPr lang="en-US" sz="1500" dirty="0"/>
              <a:t> = FALSE,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rmSingles</a:t>
            </a:r>
            <a:r>
              <a:rPr lang="en-US" sz="1500" dirty="0"/>
              <a:t> = "all",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nodeSize</a:t>
            </a:r>
            <a:r>
              <a:rPr lang="en-US" sz="1500" dirty="0"/>
              <a:t> = "eigenvector",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nodeColor</a:t>
            </a:r>
            <a:r>
              <a:rPr lang="en-US" sz="1500" dirty="0"/>
              <a:t> = "cluster",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hubBorderCol</a:t>
            </a:r>
            <a:r>
              <a:rPr lang="en-US" sz="1500" dirty="0"/>
              <a:t> = "blue",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cexNodes</a:t>
            </a:r>
            <a:r>
              <a:rPr lang="en-US" sz="1500" dirty="0"/>
              <a:t> = 1,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cexLabels</a:t>
            </a:r>
            <a:r>
              <a:rPr lang="en-US" sz="1500" dirty="0"/>
              <a:t> = 0.5,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edgeWidth</a:t>
            </a:r>
            <a:r>
              <a:rPr lang="en-US" sz="1500" dirty="0"/>
              <a:t> = 1,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highlightHubs</a:t>
            </a:r>
            <a:r>
              <a:rPr lang="en-US" sz="1500" dirty="0"/>
              <a:t> = TRUE,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cexHubs</a:t>
            </a:r>
            <a:r>
              <a:rPr lang="en-US" sz="1500" dirty="0"/>
              <a:t> = 1.5,</a:t>
            </a:r>
          </a:p>
          <a:p>
            <a:r>
              <a:rPr lang="en-US" sz="1500" dirty="0"/>
              <a:t>          # </a:t>
            </a:r>
            <a:r>
              <a:rPr lang="en-US" sz="1500" dirty="0" err="1"/>
              <a:t>cexHubLabels</a:t>
            </a:r>
            <a:r>
              <a:rPr lang="en-US" sz="1500" dirty="0"/>
              <a:t> = 2,</a:t>
            </a:r>
          </a:p>
          <a:p>
            <a:r>
              <a:rPr lang="en-US" sz="1500" dirty="0"/>
              <a:t>          title1 = "Early Phase Network on Family level with </a:t>
            </a:r>
            <a:r>
              <a:rPr lang="en-US" sz="1500" dirty="0" err="1"/>
              <a:t>SparCC</a:t>
            </a:r>
            <a:r>
              <a:rPr lang="en-US" sz="1500" dirty="0"/>
              <a:t> Method.", 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showTitle</a:t>
            </a:r>
            <a:r>
              <a:rPr lang="en-US" sz="1500" dirty="0"/>
              <a:t> = TRUE,</a:t>
            </a:r>
          </a:p>
          <a:p>
            <a:r>
              <a:rPr lang="en-US" sz="1500" dirty="0"/>
              <a:t>          </a:t>
            </a:r>
            <a:r>
              <a:rPr lang="en-US" sz="1500" dirty="0" err="1"/>
              <a:t>cexTitle</a:t>
            </a:r>
            <a:r>
              <a:rPr lang="en-US" sz="1500" dirty="0"/>
              <a:t> = 1.5)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A9563E-8EAC-4836-AFA7-341F7FF05F8D}"/>
              </a:ext>
            </a:extLst>
          </p:cNvPr>
          <p:cNvSpPr txBox="1"/>
          <p:nvPr/>
        </p:nvSpPr>
        <p:spPr>
          <a:xfrm>
            <a:off x="343989" y="1557769"/>
            <a:ext cx="34834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Network Construction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D888BC-D9FD-4277-9117-20B34FF78969}"/>
              </a:ext>
            </a:extLst>
          </p:cNvPr>
          <p:cNvSpPr txBox="1"/>
          <p:nvPr/>
        </p:nvSpPr>
        <p:spPr>
          <a:xfrm>
            <a:off x="5560424" y="470262"/>
            <a:ext cx="34834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Network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1AC628-6B07-4D3D-819E-18129A1BBF71}"/>
              </a:ext>
            </a:extLst>
          </p:cNvPr>
          <p:cNvSpPr txBox="1"/>
          <p:nvPr/>
        </p:nvSpPr>
        <p:spPr>
          <a:xfrm>
            <a:off x="5560424" y="1969696"/>
            <a:ext cx="34834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Network Visualization</a:t>
            </a:r>
          </a:p>
        </p:txBody>
      </p:sp>
    </p:spTree>
    <p:extLst>
      <p:ext uri="{BB962C8B-B14F-4D97-AF65-F5344CB8AC3E}">
        <p14:creationId xmlns:p14="http://schemas.microsoft.com/office/powerpoint/2010/main" val="438428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</TotalTime>
  <Words>1295</Words>
  <Application>Microsoft Office PowerPoint</Application>
  <PresentationFormat>Widescreen</PresentationFormat>
  <Paragraphs>349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Anushka Udara</dc:creator>
  <cp:lastModifiedBy>Anushka Udara</cp:lastModifiedBy>
  <cp:revision>16</cp:revision>
  <dcterms:created xsi:type="dcterms:W3CDTF">2022-12-01T06:43:30Z</dcterms:created>
  <dcterms:modified xsi:type="dcterms:W3CDTF">2022-12-02T02:46:07Z</dcterms:modified>
</cp:coreProperties>
</file>

<file path=docProps/thumbnail.jpeg>
</file>